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ink/ink2.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8" r:id="rId2"/>
    <p:sldId id="256" r:id="rId3"/>
    <p:sldId id="263" r:id="rId4"/>
    <p:sldId id="280" r:id="rId5"/>
    <p:sldId id="281" r:id="rId6"/>
    <p:sldId id="260" r:id="rId7"/>
    <p:sldId id="264" r:id="rId8"/>
    <p:sldId id="265" r:id="rId9"/>
    <p:sldId id="282" r:id="rId10"/>
    <p:sldId id="277" r:id="rId11"/>
    <p:sldId id="268" r:id="rId12"/>
    <p:sldId id="278" r:id="rId13"/>
    <p:sldId id="270" r:id="rId14"/>
    <p:sldId id="271" r:id="rId15"/>
    <p:sldId id="279" r:id="rId16"/>
    <p:sldId id="276" r:id="rId17"/>
    <p:sldId id="274" r:id="rId18"/>
    <p:sldId id="273"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11" autoAdjust="0"/>
    <p:restoredTop sz="89976" autoAdjust="0"/>
  </p:normalViewPr>
  <p:slideViewPr>
    <p:cSldViewPr snapToGrid="0">
      <p:cViewPr>
        <p:scale>
          <a:sx n="74" d="100"/>
          <a:sy n="74" d="100"/>
        </p:scale>
        <p:origin x="1699" y="373"/>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8-07T02:26:12.924"/>
    </inkml:context>
    <inkml:brush xml:id="br0">
      <inkml:brushProperty name="width" value="0.3" units="cm"/>
      <inkml:brushProperty name="height" value="0.6" units="cm"/>
      <inkml:brushProperty name="color" value="#D9AEFF"/>
      <inkml:brushProperty name="tip" value="rectangle"/>
      <inkml:brushProperty name="rasterOp" value="maskPen"/>
      <inkml:brushProperty name="ignorePressure" value="1"/>
    </inkml:brush>
  </inkml:definitions>
  <inkml:trace contextRef="#ctx0" brushRef="#br0">1 0,'3359'0,"-3238"7,-9-1,179-6,-267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8-07T02:26:12.925"/>
    </inkml:context>
    <inkml:brush xml:id="br0">
      <inkml:brushProperty name="width" value="0.3" units="cm"/>
      <inkml:brushProperty name="height" value="0.6" units="cm"/>
      <inkml:brushProperty name="color" value="#D9AEFF"/>
      <inkml:brushProperty name="tip" value="rectangle"/>
      <inkml:brushProperty name="rasterOp" value="maskPen"/>
      <inkml:brushProperty name="ignorePressure" value="1"/>
    </inkml:brush>
  </inkml:definitions>
  <inkml:trace contextRef="#ctx0" brushRef="#br0">0 143,'1418'0,"-1312"-7,-7 1,-87 5,1-1,-1 0,1-1,20-7,-17 5,32-6,9 6,96 5,-71 1,-12 0,95-2,-83-11,10-1,184 11,-142 3,2939-1,-3056 0,0-2,0 0,-1-1,1-1,-1 0,0-1,30-14,-33 13,0 2,0 0,1 0,-1 1,1 1,16-1,86 3,-66 1,243 0,-273 0,1 1,32 8,-29-6,34 4,-25-7,-11 0,1 0,30 7,-24-3,32 2,-22-3,20 7,-39-7,24 3,199-3,-137-6,4576 2,-4657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406A8B-84E5-4CEA-9FA0-E49ED3BB4E24}" type="datetimeFigureOut">
              <a:rPr lang="en-SG" smtClean="0"/>
              <a:t>7/8/2025</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7FAD14-58D1-4AAE-B76E-4637E6222CEB}" type="slidenum">
              <a:rPr lang="en-SG" smtClean="0"/>
              <a:t>‹#›</a:t>
            </a:fld>
            <a:endParaRPr lang="en-SG"/>
          </a:p>
        </p:txBody>
      </p:sp>
    </p:spTree>
    <p:extLst>
      <p:ext uri="{BB962C8B-B14F-4D97-AF65-F5344CB8AC3E}">
        <p14:creationId xmlns:p14="http://schemas.microsoft.com/office/powerpoint/2010/main" val="5494300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Good afternoon, today I will be presenting this paper from Science “”.  </a:t>
            </a:r>
          </a:p>
        </p:txBody>
      </p:sp>
      <p:sp>
        <p:nvSpPr>
          <p:cNvPr id="4" name="Slide Number Placeholder 3"/>
          <p:cNvSpPr>
            <a:spLocks noGrp="1"/>
          </p:cNvSpPr>
          <p:nvPr>
            <p:ph type="sldNum" sz="quarter" idx="5"/>
          </p:nvPr>
        </p:nvSpPr>
        <p:spPr/>
        <p:txBody>
          <a:bodyPr/>
          <a:lstStyle/>
          <a:p>
            <a:fld id="{517FAD14-58D1-4AAE-B76E-4637E6222CEB}" type="slidenum">
              <a:rPr lang="en-SG" smtClean="0"/>
              <a:t>2</a:t>
            </a:fld>
            <a:endParaRPr lang="en-SG"/>
          </a:p>
        </p:txBody>
      </p:sp>
    </p:spTree>
    <p:extLst>
      <p:ext uri="{BB962C8B-B14F-4D97-AF65-F5344CB8AC3E}">
        <p14:creationId xmlns:p14="http://schemas.microsoft.com/office/powerpoint/2010/main" val="6672048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Cytosolic and Mitochondrial ribosomal proteins decreased with aging with –</a:t>
            </a:r>
            <a:r>
              <a:rPr lang="en-SG" dirty="0" err="1"/>
              <a:t>ve</a:t>
            </a:r>
            <a:r>
              <a:rPr lang="en-SG" dirty="0"/>
              <a:t> decoupling (I+J). There was also decreased detergent insolubility (K). Altogether we show that…</a:t>
            </a:r>
          </a:p>
        </p:txBody>
      </p:sp>
      <p:sp>
        <p:nvSpPr>
          <p:cNvPr id="4" name="Slide Number Placeholder 3"/>
          <p:cNvSpPr>
            <a:spLocks noGrp="1"/>
          </p:cNvSpPr>
          <p:nvPr>
            <p:ph type="sldNum" sz="quarter" idx="5"/>
          </p:nvPr>
        </p:nvSpPr>
        <p:spPr/>
        <p:txBody>
          <a:bodyPr/>
          <a:lstStyle/>
          <a:p>
            <a:fld id="{517FAD14-58D1-4AAE-B76E-4637E6222CEB}" type="slidenum">
              <a:rPr lang="en-SG" smtClean="0"/>
              <a:t>11</a:t>
            </a:fld>
            <a:endParaRPr lang="en-SG"/>
          </a:p>
        </p:txBody>
      </p:sp>
    </p:spTree>
    <p:extLst>
      <p:ext uri="{BB962C8B-B14F-4D97-AF65-F5344CB8AC3E}">
        <p14:creationId xmlns:p14="http://schemas.microsoft.com/office/powerpoint/2010/main" val="2652772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E76DA8-D0EA-239F-798F-319B5BB709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5413A9-1720-4BFC-2FDE-A9CA6EE0DC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1BF451-BD5C-0C2D-62A4-5A7902826B89}"/>
              </a:ext>
            </a:extLst>
          </p:cNvPr>
          <p:cNvSpPr>
            <a:spLocks noGrp="1"/>
          </p:cNvSpPr>
          <p:nvPr>
            <p:ph type="body" idx="1"/>
          </p:nvPr>
        </p:nvSpPr>
        <p:spPr/>
        <p:txBody>
          <a:bodyPr/>
          <a:lstStyle/>
          <a:p>
            <a:r>
              <a:rPr lang="en-SG" dirty="0"/>
              <a:t>Aging is associated with proteasome activity decline. The proteasome was inhibited by weekly Bortezomib injections for 4 weeks (A). There were adaptive responses to proteasome inhibition such as upregulation of proteasome activators and key autophagy genes as a </a:t>
            </a:r>
            <a:r>
              <a:rPr lang="en-SG" dirty="0" err="1"/>
              <a:t>proteostatic</a:t>
            </a:r>
            <a:r>
              <a:rPr lang="en-SG" dirty="0"/>
              <a:t> response (B). Lysosomal morphology changes (C) and reduced mitochondrial content (D). But then opposite decoupling was observed for ribosomal proteins and mitochondrial respiratory chain complexes between proteasome inhibition and aging so proteasome decline does not solely account for the decline in </a:t>
            </a:r>
            <a:r>
              <a:rPr lang="en-SG" dirty="0" err="1"/>
              <a:t>proteostasis</a:t>
            </a:r>
            <a:r>
              <a:rPr lang="en-SG" dirty="0"/>
              <a:t> found in aging. Proteasome inhibition also cannot mimic significant aging hallmarks.</a:t>
            </a:r>
          </a:p>
        </p:txBody>
      </p:sp>
      <p:sp>
        <p:nvSpPr>
          <p:cNvPr id="4" name="Slide Number Placeholder 3">
            <a:extLst>
              <a:ext uri="{FF2B5EF4-FFF2-40B4-BE49-F238E27FC236}">
                <a16:creationId xmlns:a16="http://schemas.microsoft.com/office/drawing/2014/main" id="{667A8439-BD48-7A2B-D534-F61EF6678A97}"/>
              </a:ext>
            </a:extLst>
          </p:cNvPr>
          <p:cNvSpPr>
            <a:spLocks noGrp="1"/>
          </p:cNvSpPr>
          <p:nvPr>
            <p:ph type="sldNum" sz="quarter" idx="5"/>
          </p:nvPr>
        </p:nvSpPr>
        <p:spPr/>
        <p:txBody>
          <a:bodyPr/>
          <a:lstStyle/>
          <a:p>
            <a:fld id="{517FAD14-58D1-4AAE-B76E-4637E6222CEB}" type="slidenum">
              <a:rPr lang="en-SG" smtClean="0"/>
              <a:t>12</a:t>
            </a:fld>
            <a:endParaRPr lang="en-SG"/>
          </a:p>
        </p:txBody>
      </p:sp>
    </p:spTree>
    <p:extLst>
      <p:ext uri="{BB962C8B-B14F-4D97-AF65-F5344CB8AC3E}">
        <p14:creationId xmlns:p14="http://schemas.microsoft.com/office/powerpoint/2010/main" val="25864377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Differential mRNA translation with aging could be another factor. Ribo-</a:t>
            </a:r>
            <a:r>
              <a:rPr lang="en-SG" dirty="0" err="1"/>
              <a:t>seq</a:t>
            </a:r>
            <a:r>
              <a:rPr lang="en-SG" dirty="0"/>
              <a:t> on killifish brains was used to evaluate Translation Efficiency (A). TE shifts resulted in in consistent changes for many proteins (C) but couldn’t explain reduced protein levels in ribosomes, RNA pol2 and DNA/RNA binding proteins(D), so TE is excluded as a cause of this decrease in proteins. Inspired by age related impaired translation elongation and ribosome pausing in aged nematodes and yeast, Ribo-</a:t>
            </a:r>
            <a:r>
              <a:rPr lang="en-SG" dirty="0" err="1"/>
              <a:t>seq</a:t>
            </a:r>
            <a:r>
              <a:rPr lang="en-SG" dirty="0"/>
              <a:t> data was used to find related signatures. Increased site specific pausing (E) Increased ribosome collisions (F) and similarly in liver but to lower extent(Fig S11A). Translation Efficiency is just the ratio of ribosome protected fragments to total mRNA fragments but calculated with DESeq2 R package.</a:t>
            </a:r>
          </a:p>
        </p:txBody>
      </p:sp>
      <p:sp>
        <p:nvSpPr>
          <p:cNvPr id="4" name="Slide Number Placeholder 3"/>
          <p:cNvSpPr>
            <a:spLocks noGrp="1"/>
          </p:cNvSpPr>
          <p:nvPr>
            <p:ph type="sldNum" sz="quarter" idx="5"/>
          </p:nvPr>
        </p:nvSpPr>
        <p:spPr/>
        <p:txBody>
          <a:bodyPr/>
          <a:lstStyle/>
          <a:p>
            <a:fld id="{517FAD14-58D1-4AAE-B76E-4637E6222CEB}" type="slidenum">
              <a:rPr lang="en-SG" smtClean="0"/>
              <a:t>13</a:t>
            </a:fld>
            <a:endParaRPr lang="en-SG"/>
          </a:p>
        </p:txBody>
      </p:sp>
    </p:spTree>
    <p:extLst>
      <p:ext uri="{BB962C8B-B14F-4D97-AF65-F5344CB8AC3E}">
        <p14:creationId xmlns:p14="http://schemas.microsoft.com/office/powerpoint/2010/main" val="17991181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More translation pausing = More detergent insolubility, suggesting more aggregation (G). Basic amino acids (Arginine and Lysine) were enriched at each of the ribosome’s sites(Aminoacyl, Peptidyl, Exit) (H) that we previously found to be associated with reduced protein abundance with age. Correlation between ribosome pausing and decoupling may explain why ribosomes(red dash) and RNA binding proteins (black dash) levels don’t follow transcript level changes while Respiratory chain proteins (white dash) don’t deviate from overall pausing distribution (I). Ribosomal and RNA-binding proteins show higher mRNA half-life in old age than other proteins so they are more stable (J).</a:t>
            </a:r>
          </a:p>
        </p:txBody>
      </p:sp>
      <p:sp>
        <p:nvSpPr>
          <p:cNvPr id="4" name="Slide Number Placeholder 3"/>
          <p:cNvSpPr>
            <a:spLocks noGrp="1"/>
          </p:cNvSpPr>
          <p:nvPr>
            <p:ph type="sldNum" sz="quarter" idx="5"/>
          </p:nvPr>
        </p:nvSpPr>
        <p:spPr/>
        <p:txBody>
          <a:bodyPr/>
          <a:lstStyle/>
          <a:p>
            <a:fld id="{517FAD14-58D1-4AAE-B76E-4637E6222CEB}" type="slidenum">
              <a:rPr lang="en-SG" smtClean="0"/>
              <a:t>14</a:t>
            </a:fld>
            <a:endParaRPr lang="en-SG"/>
          </a:p>
        </p:txBody>
      </p:sp>
    </p:spTree>
    <p:extLst>
      <p:ext uri="{BB962C8B-B14F-4D97-AF65-F5344CB8AC3E}">
        <p14:creationId xmlns:p14="http://schemas.microsoft.com/office/powerpoint/2010/main" val="40901999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189FE-8E03-34EB-C011-7E8822AC9F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A53C9D-C447-F822-6B6E-A63ECEB331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75BCC4-3330-EF34-FFD3-0CC0E79407F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To dive into the pausing mechanism, they examined how metabolic changes affect AA abundance and whether aging affects the abundance and charging of tRNAs. It was found that most tRNA synthetase levels decreased with age </a:t>
            </a:r>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Multiple AA amounts changed in aging brains (B) but total abundance wasn’t affected (E). Finally tRNA charging globally decreased with aging. Changes in tRNA charging not correlated with ribosome pausing (H) except for a few like Arg (G). Overall </a:t>
            </a:r>
            <a:r>
              <a:rPr lang="en-SG" dirty="0" err="1"/>
              <a:t>im</a:t>
            </a:r>
            <a:r>
              <a:rPr lang="en-SG" dirty="0"/>
              <a:t> not entirely convinced by this mechanism.</a:t>
            </a:r>
          </a:p>
          <a:p>
            <a:endParaRPr lang="en-SG" dirty="0"/>
          </a:p>
        </p:txBody>
      </p:sp>
      <p:sp>
        <p:nvSpPr>
          <p:cNvPr id="4" name="Slide Number Placeholder 3">
            <a:extLst>
              <a:ext uri="{FF2B5EF4-FFF2-40B4-BE49-F238E27FC236}">
                <a16:creationId xmlns:a16="http://schemas.microsoft.com/office/drawing/2014/main" id="{9A396365-75D4-9CD8-D694-3E7746ADB0BA}"/>
              </a:ext>
            </a:extLst>
          </p:cNvPr>
          <p:cNvSpPr>
            <a:spLocks noGrp="1"/>
          </p:cNvSpPr>
          <p:nvPr>
            <p:ph type="sldNum" sz="quarter" idx="5"/>
          </p:nvPr>
        </p:nvSpPr>
        <p:spPr/>
        <p:txBody>
          <a:bodyPr/>
          <a:lstStyle/>
          <a:p>
            <a:fld id="{517FAD14-58D1-4AAE-B76E-4637E6222CEB}" type="slidenum">
              <a:rPr lang="en-SG" smtClean="0"/>
              <a:t>15</a:t>
            </a:fld>
            <a:endParaRPr lang="en-SG"/>
          </a:p>
        </p:txBody>
      </p:sp>
    </p:spTree>
    <p:extLst>
      <p:ext uri="{BB962C8B-B14F-4D97-AF65-F5344CB8AC3E}">
        <p14:creationId xmlns:p14="http://schemas.microsoft.com/office/powerpoint/2010/main" val="12860823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Knowing that old brains produce fewer ribosomal proteins, perhaps there are fewer ribosomes which could result in fewer ribosome collisions (A) and an increase in translation of mRNA transcripts with a high translation initiation rate(B). This might cause protein level changes to be decoupled from transcript changes.</a:t>
            </a:r>
          </a:p>
        </p:txBody>
      </p:sp>
      <p:sp>
        <p:nvSpPr>
          <p:cNvPr id="4" name="Slide Number Placeholder 3"/>
          <p:cNvSpPr>
            <a:spLocks noGrp="1"/>
          </p:cNvSpPr>
          <p:nvPr>
            <p:ph type="sldNum" sz="quarter" idx="5"/>
          </p:nvPr>
        </p:nvSpPr>
        <p:spPr/>
        <p:txBody>
          <a:bodyPr/>
          <a:lstStyle/>
          <a:p>
            <a:fld id="{517FAD14-58D1-4AAE-B76E-4637E6222CEB}" type="slidenum">
              <a:rPr lang="en-SG" smtClean="0"/>
              <a:t>16</a:t>
            </a:fld>
            <a:endParaRPr lang="en-SG"/>
          </a:p>
        </p:txBody>
      </p:sp>
    </p:spTree>
    <p:extLst>
      <p:ext uri="{BB962C8B-B14F-4D97-AF65-F5344CB8AC3E}">
        <p14:creationId xmlns:p14="http://schemas.microsoft.com/office/powerpoint/2010/main" val="6872352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This paper is content heavy so to give a brief overview…I will introduce aging and the decoupling phenomenon, followed by how decoupling is linked to proteome changes. Next we inhibit the proteasome to simulate aging, then propose translation pausing as a potential cause for decoupling.</a:t>
            </a:r>
          </a:p>
        </p:txBody>
      </p:sp>
      <p:sp>
        <p:nvSpPr>
          <p:cNvPr id="4" name="Slide Number Placeholder 3"/>
          <p:cNvSpPr>
            <a:spLocks noGrp="1"/>
          </p:cNvSpPr>
          <p:nvPr>
            <p:ph type="sldNum" sz="quarter" idx="5"/>
          </p:nvPr>
        </p:nvSpPr>
        <p:spPr/>
        <p:txBody>
          <a:bodyPr/>
          <a:lstStyle/>
          <a:p>
            <a:fld id="{517FAD14-58D1-4AAE-B76E-4637E6222CEB}" type="slidenum">
              <a:rPr lang="en-SG" smtClean="0"/>
              <a:t>3</a:t>
            </a:fld>
            <a:endParaRPr lang="en-SG"/>
          </a:p>
        </p:txBody>
      </p:sp>
    </p:spTree>
    <p:extLst>
      <p:ext uri="{BB962C8B-B14F-4D97-AF65-F5344CB8AC3E}">
        <p14:creationId xmlns:p14="http://schemas.microsoft.com/office/powerpoint/2010/main" val="1699798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FD93F8-BC4D-62C9-E4FD-D363DF441D8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56C644-589A-901B-86E1-412C5CBD3A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A2DF29-0EFF-63FE-B208-DD1A218EB6E6}"/>
              </a:ext>
            </a:extLst>
          </p:cNvPr>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To start, aging is </a:t>
            </a:r>
            <a:r>
              <a:rPr lang="en-US" sz="1200" b="0" i="0" u="none" strike="noStrike" kern="1200" dirty="0" err="1">
                <a:solidFill>
                  <a:schemeClr val="tx1"/>
                </a:solidFill>
                <a:effectLst/>
                <a:latin typeface="+mn-lt"/>
                <a:ea typeface="+mn-ea"/>
                <a:cs typeface="+mn-cs"/>
              </a:rPr>
              <a:t>characterised</a:t>
            </a:r>
            <a:r>
              <a:rPr lang="en-US" sz="1200" b="0" i="0" u="none" strike="noStrike" kern="1200" dirty="0">
                <a:solidFill>
                  <a:schemeClr val="tx1"/>
                </a:solidFill>
                <a:effectLst/>
                <a:latin typeface="+mn-lt"/>
                <a:ea typeface="+mn-ea"/>
                <a:cs typeface="+mn-cs"/>
              </a:rPr>
              <a:t> by diverse cellular and molecular hallmarks from loss of telomeric degradation to changes in the proteome. This paper mainly looks at decoupling as a hallmark of aging by using the turquoise killifish, first established as a model organism for aging by Alessandro </a:t>
            </a:r>
            <a:r>
              <a:rPr lang="en-US" sz="1200" b="0" i="0" u="none" strike="noStrike" kern="1200" dirty="0" err="1">
                <a:solidFill>
                  <a:schemeClr val="tx1"/>
                </a:solidFill>
                <a:effectLst/>
                <a:latin typeface="+mn-lt"/>
                <a:ea typeface="+mn-ea"/>
                <a:cs typeface="+mn-cs"/>
              </a:rPr>
              <a:t>Cellerino</a:t>
            </a:r>
            <a:r>
              <a:rPr lang="en-US" sz="1200" b="0" i="0" u="none" strike="noStrike" kern="1200" dirty="0">
                <a:solidFill>
                  <a:schemeClr val="tx1"/>
                </a:solidFill>
                <a:effectLst/>
                <a:latin typeface="+mn-lt"/>
                <a:ea typeface="+mn-ea"/>
                <a:cs typeface="+mn-cs"/>
              </a:rPr>
              <a:t>. It is used throughout this paper for its relatively short lifespan (~3-9 months) and displays many hall marks of mammalian aging. To understand decoupling, we return to the central dogma of biology.</a:t>
            </a:r>
            <a:endParaRPr lang="en-SG" dirty="0"/>
          </a:p>
        </p:txBody>
      </p:sp>
      <p:sp>
        <p:nvSpPr>
          <p:cNvPr id="4" name="Slide Number Placeholder 3">
            <a:extLst>
              <a:ext uri="{FF2B5EF4-FFF2-40B4-BE49-F238E27FC236}">
                <a16:creationId xmlns:a16="http://schemas.microsoft.com/office/drawing/2014/main" id="{368F8DED-6705-4021-EB46-6BA2CDBB4CFB}"/>
              </a:ext>
            </a:extLst>
          </p:cNvPr>
          <p:cNvSpPr>
            <a:spLocks noGrp="1"/>
          </p:cNvSpPr>
          <p:nvPr>
            <p:ph type="sldNum" sz="quarter" idx="5"/>
          </p:nvPr>
        </p:nvSpPr>
        <p:spPr/>
        <p:txBody>
          <a:bodyPr/>
          <a:lstStyle/>
          <a:p>
            <a:fld id="{517FAD14-58D1-4AAE-B76E-4637E6222CEB}" type="slidenum">
              <a:rPr lang="en-SG" smtClean="0"/>
              <a:t>4</a:t>
            </a:fld>
            <a:endParaRPr lang="en-SG"/>
          </a:p>
        </p:txBody>
      </p:sp>
    </p:spTree>
    <p:extLst>
      <p:ext uri="{BB962C8B-B14F-4D97-AF65-F5344CB8AC3E}">
        <p14:creationId xmlns:p14="http://schemas.microsoft.com/office/powerpoint/2010/main" val="2343740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676C5F-4B20-C17F-A05D-4A91D809F0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4E6EB5-8978-D2CD-CFCD-FF902676C8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DC0E60-FEFE-129A-8794-D89CB8187EE5}"/>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65ED919F-D4D7-4DFB-F82F-802C4E43A50C}"/>
              </a:ext>
            </a:extLst>
          </p:cNvPr>
          <p:cNvSpPr>
            <a:spLocks noGrp="1"/>
          </p:cNvSpPr>
          <p:nvPr>
            <p:ph type="sldNum" sz="quarter" idx="5"/>
          </p:nvPr>
        </p:nvSpPr>
        <p:spPr/>
        <p:txBody>
          <a:bodyPr/>
          <a:lstStyle/>
          <a:p>
            <a:fld id="{517FAD14-58D1-4AAE-B76E-4637E6222CEB}" type="slidenum">
              <a:rPr lang="en-SG" smtClean="0"/>
              <a:t>5</a:t>
            </a:fld>
            <a:endParaRPr lang="en-SG"/>
          </a:p>
        </p:txBody>
      </p:sp>
    </p:spTree>
    <p:extLst>
      <p:ext uri="{BB962C8B-B14F-4D97-AF65-F5344CB8AC3E}">
        <p14:creationId xmlns:p14="http://schemas.microsoft.com/office/powerpoint/2010/main" val="2737067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To simplify, protein synthesis begins with the transcription of DNA to produce mRNA transcripts that are then processed before getting translated into proteins. This means up or downregulation of the transcript results in the corresponding change in protein levels. Protein Transcript Decoupling refers to the phenomenon of deviating from this relationship that occurs with aging. A decoupling score quantity was made to quantify the degree of the decoupling. Negative decoupling (-</a:t>
            </a:r>
            <a:r>
              <a:rPr lang="en-US" sz="1200" b="0" i="0" u="none" strike="noStrike" kern="1200" dirty="0" err="1">
                <a:solidFill>
                  <a:schemeClr val="tx1"/>
                </a:solidFill>
                <a:effectLst/>
                <a:latin typeface="+mn-lt"/>
                <a:ea typeface="+mn-ea"/>
                <a:cs typeface="+mn-cs"/>
              </a:rPr>
              <a:t>ve</a:t>
            </a:r>
            <a:r>
              <a:rPr lang="en-US" sz="1200" b="0" i="0" u="none" strike="noStrike" kern="1200" dirty="0">
                <a:solidFill>
                  <a:schemeClr val="tx1"/>
                </a:solidFill>
                <a:effectLst/>
                <a:latin typeface="+mn-lt"/>
                <a:ea typeface="+mn-ea"/>
                <a:cs typeface="+mn-cs"/>
              </a:rPr>
              <a:t> score) is defined as having lower protein levels than we expect from a relative abundance of corresponding transcripts and vice versa for positive decoupling(+</a:t>
            </a:r>
            <a:r>
              <a:rPr lang="en-US" sz="1200" b="0" i="0" u="none" strike="noStrike" kern="1200" dirty="0" err="1">
                <a:solidFill>
                  <a:schemeClr val="tx1"/>
                </a:solidFill>
                <a:effectLst/>
                <a:latin typeface="+mn-lt"/>
                <a:ea typeface="+mn-ea"/>
                <a:cs typeface="+mn-cs"/>
              </a:rPr>
              <a:t>ve</a:t>
            </a:r>
            <a:r>
              <a:rPr lang="en-US" sz="1200" b="0" i="0" u="none" strike="noStrike" kern="1200" dirty="0">
                <a:solidFill>
                  <a:schemeClr val="tx1"/>
                </a:solidFill>
                <a:effectLst/>
                <a:latin typeface="+mn-lt"/>
                <a:ea typeface="+mn-ea"/>
                <a:cs typeface="+mn-cs"/>
              </a:rPr>
              <a:t> score). A biological explanation is needed here.</a:t>
            </a:r>
            <a:endParaRPr lang="en-SG" dirty="0"/>
          </a:p>
        </p:txBody>
      </p:sp>
      <p:sp>
        <p:nvSpPr>
          <p:cNvPr id="4" name="Slide Number Placeholder 3"/>
          <p:cNvSpPr>
            <a:spLocks noGrp="1"/>
          </p:cNvSpPr>
          <p:nvPr>
            <p:ph type="sldNum" sz="quarter" idx="5"/>
          </p:nvPr>
        </p:nvSpPr>
        <p:spPr/>
        <p:txBody>
          <a:bodyPr/>
          <a:lstStyle/>
          <a:p>
            <a:fld id="{517FAD14-58D1-4AAE-B76E-4637E6222CEB}" type="slidenum">
              <a:rPr lang="en-SG" smtClean="0"/>
              <a:t>6</a:t>
            </a:fld>
            <a:endParaRPr lang="en-SG"/>
          </a:p>
        </p:txBody>
      </p:sp>
    </p:spTree>
    <p:extLst>
      <p:ext uri="{BB962C8B-B14F-4D97-AF65-F5344CB8AC3E}">
        <p14:creationId xmlns:p14="http://schemas.microsoft.com/office/powerpoint/2010/main" val="12479988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Di Friai et all began with a regression analysis to understand how decoupling affects certain properties such as Biophysical properties, individual AA composition and Myelin Components. These show the correlation with decoupling for each property (D+E &amp; F). Interestingly, proteins involved in RNA binding and DNA repair (more basic AA) had age related decrease in protein levels despite basically no change in transcript level (G &amp; H). The converse was true for myelin components with reduced transcript levels but higher protein levels.</a:t>
            </a:r>
          </a:p>
        </p:txBody>
      </p:sp>
      <p:sp>
        <p:nvSpPr>
          <p:cNvPr id="4" name="Slide Number Placeholder 3"/>
          <p:cNvSpPr>
            <a:spLocks noGrp="1"/>
          </p:cNvSpPr>
          <p:nvPr>
            <p:ph type="sldNum" sz="quarter" idx="5"/>
          </p:nvPr>
        </p:nvSpPr>
        <p:spPr/>
        <p:txBody>
          <a:bodyPr/>
          <a:lstStyle/>
          <a:p>
            <a:fld id="{517FAD14-58D1-4AAE-B76E-4637E6222CEB}" type="slidenum">
              <a:rPr lang="en-SG" smtClean="0"/>
              <a:t>7</a:t>
            </a:fld>
            <a:endParaRPr lang="en-SG"/>
          </a:p>
        </p:txBody>
      </p:sp>
    </p:spTree>
    <p:extLst>
      <p:ext uri="{BB962C8B-B14F-4D97-AF65-F5344CB8AC3E}">
        <p14:creationId xmlns:p14="http://schemas.microsoft.com/office/powerpoint/2010/main" val="2028309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The analysis was repeated to show that aging can lead to sex independent transcript and protein changes, not just in the brain but other organs as well with some variation. Both sexes have similar levels of decoupling and they also looked at 4 other organs. The muscle and Fin had the most protein downregulation and –</a:t>
            </a:r>
            <a:r>
              <a:rPr lang="en-SG" dirty="0" err="1"/>
              <a:t>ve</a:t>
            </a:r>
            <a:r>
              <a:rPr lang="en-SG" dirty="0"/>
              <a:t> decoupling followed by the heart and none in the liver</a:t>
            </a:r>
          </a:p>
        </p:txBody>
      </p:sp>
      <p:sp>
        <p:nvSpPr>
          <p:cNvPr id="4" name="Slide Number Placeholder 3"/>
          <p:cNvSpPr>
            <a:spLocks noGrp="1"/>
          </p:cNvSpPr>
          <p:nvPr>
            <p:ph type="sldNum" sz="quarter" idx="5"/>
          </p:nvPr>
        </p:nvSpPr>
        <p:spPr/>
        <p:txBody>
          <a:bodyPr/>
          <a:lstStyle/>
          <a:p>
            <a:fld id="{517FAD14-58D1-4AAE-B76E-4637E6222CEB}" type="slidenum">
              <a:rPr lang="en-SG" smtClean="0"/>
              <a:t>8</a:t>
            </a:fld>
            <a:endParaRPr lang="en-SG"/>
          </a:p>
        </p:txBody>
      </p:sp>
    </p:spTree>
    <p:extLst>
      <p:ext uri="{BB962C8B-B14F-4D97-AF65-F5344CB8AC3E}">
        <p14:creationId xmlns:p14="http://schemas.microsoft.com/office/powerpoint/2010/main" val="3337458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CB4A4A-78FF-17B3-8B6B-7040CB839B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ADE3DB4-1A96-914C-BABE-8ED2C2F477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0368A2-B051-4F5F-80E3-5B3453F2B427}"/>
              </a:ext>
            </a:extLst>
          </p:cNvPr>
          <p:cNvSpPr>
            <a:spLocks noGrp="1"/>
          </p:cNvSpPr>
          <p:nvPr>
            <p:ph type="body" idx="1"/>
          </p:nvPr>
        </p:nvSpPr>
        <p:spPr/>
        <p:txBody>
          <a:bodyPr/>
          <a:lstStyle/>
          <a:p>
            <a:r>
              <a:rPr lang="en-SG" dirty="0"/>
              <a:t>Now that decoupling has been established, Next, links between decoupling and 3 specific proteome alterations were explored. Protein subcellular localisation, Protein Solubility and Post Translational Modifications associated with neuronal physiology (A)</a:t>
            </a:r>
          </a:p>
        </p:txBody>
      </p:sp>
      <p:sp>
        <p:nvSpPr>
          <p:cNvPr id="4" name="Slide Number Placeholder 3">
            <a:extLst>
              <a:ext uri="{FF2B5EF4-FFF2-40B4-BE49-F238E27FC236}">
                <a16:creationId xmlns:a16="http://schemas.microsoft.com/office/drawing/2014/main" id="{6D023C25-3B08-3FD8-DB4E-CAC5F4423586}"/>
              </a:ext>
            </a:extLst>
          </p:cNvPr>
          <p:cNvSpPr>
            <a:spLocks noGrp="1"/>
          </p:cNvSpPr>
          <p:nvPr>
            <p:ph type="sldNum" sz="quarter" idx="5"/>
          </p:nvPr>
        </p:nvSpPr>
        <p:spPr/>
        <p:txBody>
          <a:bodyPr/>
          <a:lstStyle/>
          <a:p>
            <a:fld id="{517FAD14-58D1-4AAE-B76E-4637E6222CEB}" type="slidenum">
              <a:rPr lang="en-SG" smtClean="0"/>
              <a:t>9</a:t>
            </a:fld>
            <a:endParaRPr lang="en-SG"/>
          </a:p>
        </p:txBody>
      </p:sp>
    </p:spTree>
    <p:extLst>
      <p:ext uri="{BB962C8B-B14F-4D97-AF65-F5344CB8AC3E}">
        <p14:creationId xmlns:p14="http://schemas.microsoft.com/office/powerpoint/2010/main" val="38491328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90B87E-B636-CAFA-0D93-A79CAE2486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3246D8-8AA4-9EE9-CAB4-98BBD883B1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9955B1-4881-6DD7-5352-A43F37ED9CE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Now that decoupling has been established, Next, links between decoupling and 3 specific proteome alterations were explored. Protein subcellular localisation, Protein Solubility and Post Translational Modifications associated with neuronal physiology (A). Gene Set Enrichment Analysis, a computational method to compare 2 states of a set of genes was used, resulting in Detergent Insolubility showing the strongest correlation followed by phosphorylation (B). Mitochondrial Respiratory chain components were affected most by decoupling(C). They also showed a relatively steady protein level despite decreasing transcript levels during aging (D+E). Detergent insolubility of Mito. </a:t>
            </a:r>
            <a:r>
              <a:rPr lang="en-SG" dirty="0" err="1"/>
              <a:t>Resp</a:t>
            </a:r>
            <a:r>
              <a:rPr lang="en-SG" dirty="0"/>
              <a:t> chain proteins increased (F+G). Change in composition of mitochondria with fewer </a:t>
            </a:r>
            <a:r>
              <a:rPr lang="en-SG" dirty="0" err="1"/>
              <a:t>mito</a:t>
            </a:r>
            <a:r>
              <a:rPr lang="en-SG" dirty="0"/>
              <a:t> ribosomes but more Oxidative Phosphorylation (H). This supports global remodelling of the mitochondrial proteome in aging. 12 &amp; 39 </a:t>
            </a:r>
            <a:r>
              <a:rPr lang="en-SG" dirty="0" err="1"/>
              <a:t>wph</a:t>
            </a:r>
            <a:r>
              <a:rPr lang="en-SG" dirty="0"/>
              <a:t> data was used to account for killifish growth</a:t>
            </a:r>
          </a:p>
          <a:p>
            <a:endParaRPr lang="en-SG" dirty="0"/>
          </a:p>
        </p:txBody>
      </p:sp>
      <p:sp>
        <p:nvSpPr>
          <p:cNvPr id="4" name="Slide Number Placeholder 3">
            <a:extLst>
              <a:ext uri="{FF2B5EF4-FFF2-40B4-BE49-F238E27FC236}">
                <a16:creationId xmlns:a16="http://schemas.microsoft.com/office/drawing/2014/main" id="{3ADE54A5-46D6-3E7C-B31A-8E7778E132E3}"/>
              </a:ext>
            </a:extLst>
          </p:cNvPr>
          <p:cNvSpPr>
            <a:spLocks noGrp="1"/>
          </p:cNvSpPr>
          <p:nvPr>
            <p:ph type="sldNum" sz="quarter" idx="5"/>
          </p:nvPr>
        </p:nvSpPr>
        <p:spPr/>
        <p:txBody>
          <a:bodyPr/>
          <a:lstStyle/>
          <a:p>
            <a:fld id="{517FAD14-58D1-4AAE-B76E-4637E6222CEB}" type="slidenum">
              <a:rPr lang="en-SG" smtClean="0"/>
              <a:t>10</a:t>
            </a:fld>
            <a:endParaRPr lang="en-SG"/>
          </a:p>
        </p:txBody>
      </p:sp>
    </p:spTree>
    <p:extLst>
      <p:ext uri="{BB962C8B-B14F-4D97-AF65-F5344CB8AC3E}">
        <p14:creationId xmlns:p14="http://schemas.microsoft.com/office/powerpoint/2010/main" val="30661815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82EA2-34ED-112E-700C-5F51FB8D6F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0900BF2F-9F0A-E66B-D628-5B65D85781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F1D12D05-3DF7-D318-1ECE-96B99A97E4C2}"/>
              </a:ext>
            </a:extLst>
          </p:cNvPr>
          <p:cNvSpPr>
            <a:spLocks noGrp="1"/>
          </p:cNvSpPr>
          <p:nvPr>
            <p:ph type="dt" sz="half" idx="10"/>
          </p:nvPr>
        </p:nvSpPr>
        <p:spPr/>
        <p:txBody>
          <a:bodyPr/>
          <a:lstStyle/>
          <a:p>
            <a:fld id="{05F2D28B-648B-441A-9D0D-A8E33CC3B034}" type="datetimeFigureOut">
              <a:rPr lang="en-SG" smtClean="0"/>
              <a:t>7/8/2025</a:t>
            </a:fld>
            <a:endParaRPr lang="en-SG"/>
          </a:p>
        </p:txBody>
      </p:sp>
      <p:sp>
        <p:nvSpPr>
          <p:cNvPr id="5" name="Footer Placeholder 4">
            <a:extLst>
              <a:ext uri="{FF2B5EF4-FFF2-40B4-BE49-F238E27FC236}">
                <a16:creationId xmlns:a16="http://schemas.microsoft.com/office/drawing/2014/main" id="{94F10059-3F77-B0C0-6589-B039DE53F90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83C04344-4EA5-8365-31C1-D297EE1545E8}"/>
              </a:ext>
            </a:extLst>
          </p:cNvPr>
          <p:cNvSpPr>
            <a:spLocks noGrp="1"/>
          </p:cNvSpPr>
          <p:nvPr>
            <p:ph type="sldNum" sz="quarter" idx="12"/>
          </p:nvPr>
        </p:nvSpPr>
        <p:spPr/>
        <p:txBody>
          <a:bodyPr/>
          <a:lstStyle/>
          <a:p>
            <a:fld id="{AD6D22A2-11BE-42F6-9BEC-EB31DD167293}" type="slidenum">
              <a:rPr lang="en-SG" smtClean="0"/>
              <a:t>‹#›</a:t>
            </a:fld>
            <a:endParaRPr lang="en-SG"/>
          </a:p>
        </p:txBody>
      </p:sp>
    </p:spTree>
    <p:extLst>
      <p:ext uri="{BB962C8B-B14F-4D97-AF65-F5344CB8AC3E}">
        <p14:creationId xmlns:p14="http://schemas.microsoft.com/office/powerpoint/2010/main" val="419054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21CA4-039A-8212-E63B-283E2667BC53}"/>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F64A5B6E-36F5-BC87-4F27-16CBE5FB1F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9EE1E577-7A3D-343D-F963-9839D46E1D18}"/>
              </a:ext>
            </a:extLst>
          </p:cNvPr>
          <p:cNvSpPr>
            <a:spLocks noGrp="1"/>
          </p:cNvSpPr>
          <p:nvPr>
            <p:ph type="dt" sz="half" idx="10"/>
          </p:nvPr>
        </p:nvSpPr>
        <p:spPr/>
        <p:txBody>
          <a:bodyPr/>
          <a:lstStyle/>
          <a:p>
            <a:fld id="{05F2D28B-648B-441A-9D0D-A8E33CC3B034}" type="datetimeFigureOut">
              <a:rPr lang="en-SG" smtClean="0"/>
              <a:t>7/8/2025</a:t>
            </a:fld>
            <a:endParaRPr lang="en-SG"/>
          </a:p>
        </p:txBody>
      </p:sp>
      <p:sp>
        <p:nvSpPr>
          <p:cNvPr id="5" name="Footer Placeholder 4">
            <a:extLst>
              <a:ext uri="{FF2B5EF4-FFF2-40B4-BE49-F238E27FC236}">
                <a16:creationId xmlns:a16="http://schemas.microsoft.com/office/drawing/2014/main" id="{A67BB675-836C-D03B-4925-FC9175099FDD}"/>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DA57AC1B-9B22-F0CD-7407-94DCE122CF7B}"/>
              </a:ext>
            </a:extLst>
          </p:cNvPr>
          <p:cNvSpPr>
            <a:spLocks noGrp="1"/>
          </p:cNvSpPr>
          <p:nvPr>
            <p:ph type="sldNum" sz="quarter" idx="12"/>
          </p:nvPr>
        </p:nvSpPr>
        <p:spPr/>
        <p:txBody>
          <a:bodyPr/>
          <a:lstStyle/>
          <a:p>
            <a:fld id="{AD6D22A2-11BE-42F6-9BEC-EB31DD167293}" type="slidenum">
              <a:rPr lang="en-SG" smtClean="0"/>
              <a:t>‹#›</a:t>
            </a:fld>
            <a:endParaRPr lang="en-SG"/>
          </a:p>
        </p:txBody>
      </p:sp>
    </p:spTree>
    <p:extLst>
      <p:ext uri="{BB962C8B-B14F-4D97-AF65-F5344CB8AC3E}">
        <p14:creationId xmlns:p14="http://schemas.microsoft.com/office/powerpoint/2010/main" val="8141045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4CF136-1921-A5F6-8598-DB04FB03EF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BF800BDA-936E-23CF-7EDB-DF409E3695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28E3B9E6-6181-8FAB-90C5-246014C28273}"/>
              </a:ext>
            </a:extLst>
          </p:cNvPr>
          <p:cNvSpPr>
            <a:spLocks noGrp="1"/>
          </p:cNvSpPr>
          <p:nvPr>
            <p:ph type="dt" sz="half" idx="10"/>
          </p:nvPr>
        </p:nvSpPr>
        <p:spPr/>
        <p:txBody>
          <a:bodyPr/>
          <a:lstStyle/>
          <a:p>
            <a:fld id="{05F2D28B-648B-441A-9D0D-A8E33CC3B034}" type="datetimeFigureOut">
              <a:rPr lang="en-SG" smtClean="0"/>
              <a:t>7/8/2025</a:t>
            </a:fld>
            <a:endParaRPr lang="en-SG"/>
          </a:p>
        </p:txBody>
      </p:sp>
      <p:sp>
        <p:nvSpPr>
          <p:cNvPr id="5" name="Footer Placeholder 4">
            <a:extLst>
              <a:ext uri="{FF2B5EF4-FFF2-40B4-BE49-F238E27FC236}">
                <a16:creationId xmlns:a16="http://schemas.microsoft.com/office/drawing/2014/main" id="{9400C451-C2CA-EE28-AB43-E3CE45B2E3CE}"/>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F35C7511-47C5-2B49-9EB4-EFFAF648E017}"/>
              </a:ext>
            </a:extLst>
          </p:cNvPr>
          <p:cNvSpPr>
            <a:spLocks noGrp="1"/>
          </p:cNvSpPr>
          <p:nvPr>
            <p:ph type="sldNum" sz="quarter" idx="12"/>
          </p:nvPr>
        </p:nvSpPr>
        <p:spPr/>
        <p:txBody>
          <a:bodyPr/>
          <a:lstStyle/>
          <a:p>
            <a:fld id="{AD6D22A2-11BE-42F6-9BEC-EB31DD167293}" type="slidenum">
              <a:rPr lang="en-SG" smtClean="0"/>
              <a:t>‹#›</a:t>
            </a:fld>
            <a:endParaRPr lang="en-SG"/>
          </a:p>
        </p:txBody>
      </p:sp>
    </p:spTree>
    <p:extLst>
      <p:ext uri="{BB962C8B-B14F-4D97-AF65-F5344CB8AC3E}">
        <p14:creationId xmlns:p14="http://schemas.microsoft.com/office/powerpoint/2010/main" val="3465471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18213-F4AC-D527-9F8D-EA0DC0855596}"/>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68545FCA-8235-42E3-079B-0404CDD6716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38A4A2DC-4F6B-E7EC-E331-B2DA29585D16}"/>
              </a:ext>
            </a:extLst>
          </p:cNvPr>
          <p:cNvSpPr>
            <a:spLocks noGrp="1"/>
          </p:cNvSpPr>
          <p:nvPr>
            <p:ph type="dt" sz="half" idx="10"/>
          </p:nvPr>
        </p:nvSpPr>
        <p:spPr/>
        <p:txBody>
          <a:bodyPr/>
          <a:lstStyle/>
          <a:p>
            <a:fld id="{05F2D28B-648B-441A-9D0D-A8E33CC3B034}" type="datetimeFigureOut">
              <a:rPr lang="en-SG" smtClean="0"/>
              <a:t>7/8/2025</a:t>
            </a:fld>
            <a:endParaRPr lang="en-SG"/>
          </a:p>
        </p:txBody>
      </p:sp>
      <p:sp>
        <p:nvSpPr>
          <p:cNvPr id="5" name="Footer Placeholder 4">
            <a:extLst>
              <a:ext uri="{FF2B5EF4-FFF2-40B4-BE49-F238E27FC236}">
                <a16:creationId xmlns:a16="http://schemas.microsoft.com/office/drawing/2014/main" id="{E6D5752D-F2A6-0CFF-12F9-49A46690E900}"/>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58DE6092-6C0B-52A1-EA55-805445F953F1}"/>
              </a:ext>
            </a:extLst>
          </p:cNvPr>
          <p:cNvSpPr>
            <a:spLocks noGrp="1"/>
          </p:cNvSpPr>
          <p:nvPr>
            <p:ph type="sldNum" sz="quarter" idx="12"/>
          </p:nvPr>
        </p:nvSpPr>
        <p:spPr/>
        <p:txBody>
          <a:bodyPr/>
          <a:lstStyle/>
          <a:p>
            <a:fld id="{AD6D22A2-11BE-42F6-9BEC-EB31DD167293}" type="slidenum">
              <a:rPr lang="en-SG" smtClean="0"/>
              <a:t>‹#›</a:t>
            </a:fld>
            <a:endParaRPr lang="en-SG"/>
          </a:p>
        </p:txBody>
      </p:sp>
    </p:spTree>
    <p:extLst>
      <p:ext uri="{BB962C8B-B14F-4D97-AF65-F5344CB8AC3E}">
        <p14:creationId xmlns:p14="http://schemas.microsoft.com/office/powerpoint/2010/main" val="2643355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8FF63-B32B-2221-B8CF-F0DD320D48A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5840EB57-B244-3781-7DD8-35E66B6CC23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08EEA5D-6350-7631-1334-1FE32C67AE03}"/>
              </a:ext>
            </a:extLst>
          </p:cNvPr>
          <p:cNvSpPr>
            <a:spLocks noGrp="1"/>
          </p:cNvSpPr>
          <p:nvPr>
            <p:ph type="dt" sz="half" idx="10"/>
          </p:nvPr>
        </p:nvSpPr>
        <p:spPr/>
        <p:txBody>
          <a:bodyPr/>
          <a:lstStyle/>
          <a:p>
            <a:fld id="{05F2D28B-648B-441A-9D0D-A8E33CC3B034}" type="datetimeFigureOut">
              <a:rPr lang="en-SG" smtClean="0"/>
              <a:t>7/8/2025</a:t>
            </a:fld>
            <a:endParaRPr lang="en-SG"/>
          </a:p>
        </p:txBody>
      </p:sp>
      <p:sp>
        <p:nvSpPr>
          <p:cNvPr id="5" name="Footer Placeholder 4">
            <a:extLst>
              <a:ext uri="{FF2B5EF4-FFF2-40B4-BE49-F238E27FC236}">
                <a16:creationId xmlns:a16="http://schemas.microsoft.com/office/drawing/2014/main" id="{883B59F2-18E3-5A47-C2DF-71D63E8D782D}"/>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11224E3C-BCCF-BABE-5334-E24A048B41F1}"/>
              </a:ext>
            </a:extLst>
          </p:cNvPr>
          <p:cNvSpPr>
            <a:spLocks noGrp="1"/>
          </p:cNvSpPr>
          <p:nvPr>
            <p:ph type="sldNum" sz="quarter" idx="12"/>
          </p:nvPr>
        </p:nvSpPr>
        <p:spPr/>
        <p:txBody>
          <a:bodyPr/>
          <a:lstStyle/>
          <a:p>
            <a:fld id="{AD6D22A2-11BE-42F6-9BEC-EB31DD167293}" type="slidenum">
              <a:rPr lang="en-SG" smtClean="0"/>
              <a:t>‹#›</a:t>
            </a:fld>
            <a:endParaRPr lang="en-SG"/>
          </a:p>
        </p:txBody>
      </p:sp>
    </p:spTree>
    <p:extLst>
      <p:ext uri="{BB962C8B-B14F-4D97-AF65-F5344CB8AC3E}">
        <p14:creationId xmlns:p14="http://schemas.microsoft.com/office/powerpoint/2010/main" val="387360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99E61-E028-7C51-5AFF-B0A5DA15D82B}"/>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B733493C-BCAB-D974-29A7-22B35CEF3A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172229E0-414E-D8A9-4C78-25D807C98B3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E8B4618B-1296-EBE3-BB58-75171FE155A4}"/>
              </a:ext>
            </a:extLst>
          </p:cNvPr>
          <p:cNvSpPr>
            <a:spLocks noGrp="1"/>
          </p:cNvSpPr>
          <p:nvPr>
            <p:ph type="dt" sz="half" idx="10"/>
          </p:nvPr>
        </p:nvSpPr>
        <p:spPr/>
        <p:txBody>
          <a:bodyPr/>
          <a:lstStyle/>
          <a:p>
            <a:fld id="{05F2D28B-648B-441A-9D0D-A8E33CC3B034}" type="datetimeFigureOut">
              <a:rPr lang="en-SG" smtClean="0"/>
              <a:t>7/8/2025</a:t>
            </a:fld>
            <a:endParaRPr lang="en-SG"/>
          </a:p>
        </p:txBody>
      </p:sp>
      <p:sp>
        <p:nvSpPr>
          <p:cNvPr id="6" name="Footer Placeholder 5">
            <a:extLst>
              <a:ext uri="{FF2B5EF4-FFF2-40B4-BE49-F238E27FC236}">
                <a16:creationId xmlns:a16="http://schemas.microsoft.com/office/drawing/2014/main" id="{5B977440-BC6D-E8B4-F4C4-0CBE289F8793}"/>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CBAA9E82-56E6-A66A-5E7D-02FDBB8816DF}"/>
              </a:ext>
            </a:extLst>
          </p:cNvPr>
          <p:cNvSpPr>
            <a:spLocks noGrp="1"/>
          </p:cNvSpPr>
          <p:nvPr>
            <p:ph type="sldNum" sz="quarter" idx="12"/>
          </p:nvPr>
        </p:nvSpPr>
        <p:spPr/>
        <p:txBody>
          <a:bodyPr/>
          <a:lstStyle/>
          <a:p>
            <a:fld id="{AD6D22A2-11BE-42F6-9BEC-EB31DD167293}" type="slidenum">
              <a:rPr lang="en-SG" smtClean="0"/>
              <a:t>‹#›</a:t>
            </a:fld>
            <a:endParaRPr lang="en-SG"/>
          </a:p>
        </p:txBody>
      </p:sp>
    </p:spTree>
    <p:extLst>
      <p:ext uri="{BB962C8B-B14F-4D97-AF65-F5344CB8AC3E}">
        <p14:creationId xmlns:p14="http://schemas.microsoft.com/office/powerpoint/2010/main" val="627662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08C42-9166-8862-8930-9EDC70ACCB96}"/>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B95D1CEC-1EF1-A333-45AA-4BDEDE689E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57FE478-1193-54E1-51A6-07B7FA152F2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86FF243B-B90C-662E-4E92-896A96E8830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09C8876-E57F-D678-AD4F-ED4672612AE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3760B9F9-E1F1-3085-3EF2-1545AE9306C5}"/>
              </a:ext>
            </a:extLst>
          </p:cNvPr>
          <p:cNvSpPr>
            <a:spLocks noGrp="1"/>
          </p:cNvSpPr>
          <p:nvPr>
            <p:ph type="dt" sz="half" idx="10"/>
          </p:nvPr>
        </p:nvSpPr>
        <p:spPr/>
        <p:txBody>
          <a:bodyPr/>
          <a:lstStyle/>
          <a:p>
            <a:fld id="{05F2D28B-648B-441A-9D0D-A8E33CC3B034}" type="datetimeFigureOut">
              <a:rPr lang="en-SG" smtClean="0"/>
              <a:t>7/8/2025</a:t>
            </a:fld>
            <a:endParaRPr lang="en-SG"/>
          </a:p>
        </p:txBody>
      </p:sp>
      <p:sp>
        <p:nvSpPr>
          <p:cNvPr id="8" name="Footer Placeholder 7">
            <a:extLst>
              <a:ext uri="{FF2B5EF4-FFF2-40B4-BE49-F238E27FC236}">
                <a16:creationId xmlns:a16="http://schemas.microsoft.com/office/drawing/2014/main" id="{7A1241B9-267D-BE2F-D6AB-C6D3E5416E9F}"/>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1F00179E-FCE2-949C-1E99-E3660506F51D}"/>
              </a:ext>
            </a:extLst>
          </p:cNvPr>
          <p:cNvSpPr>
            <a:spLocks noGrp="1"/>
          </p:cNvSpPr>
          <p:nvPr>
            <p:ph type="sldNum" sz="quarter" idx="12"/>
          </p:nvPr>
        </p:nvSpPr>
        <p:spPr/>
        <p:txBody>
          <a:bodyPr/>
          <a:lstStyle/>
          <a:p>
            <a:fld id="{AD6D22A2-11BE-42F6-9BEC-EB31DD167293}" type="slidenum">
              <a:rPr lang="en-SG" smtClean="0"/>
              <a:t>‹#›</a:t>
            </a:fld>
            <a:endParaRPr lang="en-SG"/>
          </a:p>
        </p:txBody>
      </p:sp>
    </p:spTree>
    <p:extLst>
      <p:ext uri="{BB962C8B-B14F-4D97-AF65-F5344CB8AC3E}">
        <p14:creationId xmlns:p14="http://schemas.microsoft.com/office/powerpoint/2010/main" val="2816983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CB5C6-91C8-9439-D7AC-53BEF0E1E5D7}"/>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74140CF3-68A4-D2CC-21F9-76BA28C29CAA}"/>
              </a:ext>
            </a:extLst>
          </p:cNvPr>
          <p:cNvSpPr>
            <a:spLocks noGrp="1"/>
          </p:cNvSpPr>
          <p:nvPr>
            <p:ph type="dt" sz="half" idx="10"/>
          </p:nvPr>
        </p:nvSpPr>
        <p:spPr/>
        <p:txBody>
          <a:bodyPr/>
          <a:lstStyle/>
          <a:p>
            <a:fld id="{05F2D28B-648B-441A-9D0D-A8E33CC3B034}" type="datetimeFigureOut">
              <a:rPr lang="en-SG" smtClean="0"/>
              <a:t>7/8/2025</a:t>
            </a:fld>
            <a:endParaRPr lang="en-SG"/>
          </a:p>
        </p:txBody>
      </p:sp>
      <p:sp>
        <p:nvSpPr>
          <p:cNvPr id="4" name="Footer Placeholder 3">
            <a:extLst>
              <a:ext uri="{FF2B5EF4-FFF2-40B4-BE49-F238E27FC236}">
                <a16:creationId xmlns:a16="http://schemas.microsoft.com/office/drawing/2014/main" id="{25385EF5-D38E-7307-7E6E-6B3C49B64B0A}"/>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6B0656E9-FFF7-A8A3-CF24-AA1090FA0B23}"/>
              </a:ext>
            </a:extLst>
          </p:cNvPr>
          <p:cNvSpPr>
            <a:spLocks noGrp="1"/>
          </p:cNvSpPr>
          <p:nvPr>
            <p:ph type="sldNum" sz="quarter" idx="12"/>
          </p:nvPr>
        </p:nvSpPr>
        <p:spPr/>
        <p:txBody>
          <a:bodyPr/>
          <a:lstStyle/>
          <a:p>
            <a:fld id="{AD6D22A2-11BE-42F6-9BEC-EB31DD167293}" type="slidenum">
              <a:rPr lang="en-SG" smtClean="0"/>
              <a:t>‹#›</a:t>
            </a:fld>
            <a:endParaRPr lang="en-SG"/>
          </a:p>
        </p:txBody>
      </p:sp>
    </p:spTree>
    <p:extLst>
      <p:ext uri="{BB962C8B-B14F-4D97-AF65-F5344CB8AC3E}">
        <p14:creationId xmlns:p14="http://schemas.microsoft.com/office/powerpoint/2010/main" val="129518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747BAA-C872-1E26-B2E0-D43766C66C80}"/>
              </a:ext>
            </a:extLst>
          </p:cNvPr>
          <p:cNvSpPr>
            <a:spLocks noGrp="1"/>
          </p:cNvSpPr>
          <p:nvPr>
            <p:ph type="dt" sz="half" idx="10"/>
          </p:nvPr>
        </p:nvSpPr>
        <p:spPr/>
        <p:txBody>
          <a:bodyPr/>
          <a:lstStyle/>
          <a:p>
            <a:fld id="{05F2D28B-648B-441A-9D0D-A8E33CC3B034}" type="datetimeFigureOut">
              <a:rPr lang="en-SG" smtClean="0"/>
              <a:t>7/8/2025</a:t>
            </a:fld>
            <a:endParaRPr lang="en-SG"/>
          </a:p>
        </p:txBody>
      </p:sp>
      <p:sp>
        <p:nvSpPr>
          <p:cNvPr id="3" name="Footer Placeholder 2">
            <a:extLst>
              <a:ext uri="{FF2B5EF4-FFF2-40B4-BE49-F238E27FC236}">
                <a16:creationId xmlns:a16="http://schemas.microsoft.com/office/drawing/2014/main" id="{33E90C0D-347B-EEDE-BD39-62C7214BF879}"/>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23B1F503-6DCE-8D96-CF96-E20A09ECD838}"/>
              </a:ext>
            </a:extLst>
          </p:cNvPr>
          <p:cNvSpPr>
            <a:spLocks noGrp="1"/>
          </p:cNvSpPr>
          <p:nvPr>
            <p:ph type="sldNum" sz="quarter" idx="12"/>
          </p:nvPr>
        </p:nvSpPr>
        <p:spPr/>
        <p:txBody>
          <a:bodyPr/>
          <a:lstStyle/>
          <a:p>
            <a:fld id="{AD6D22A2-11BE-42F6-9BEC-EB31DD167293}" type="slidenum">
              <a:rPr lang="en-SG" smtClean="0"/>
              <a:t>‹#›</a:t>
            </a:fld>
            <a:endParaRPr lang="en-SG"/>
          </a:p>
        </p:txBody>
      </p:sp>
    </p:spTree>
    <p:extLst>
      <p:ext uri="{BB962C8B-B14F-4D97-AF65-F5344CB8AC3E}">
        <p14:creationId xmlns:p14="http://schemas.microsoft.com/office/powerpoint/2010/main" val="816096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174BD-1D72-F08B-D2DF-FFDE5F2616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BE48CDFE-3A60-D146-8199-78C7ADDF35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FB11F8C4-5987-46EC-FCD0-8FE99E762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D60284-C928-DE89-D1AA-5EC88712E6ED}"/>
              </a:ext>
            </a:extLst>
          </p:cNvPr>
          <p:cNvSpPr>
            <a:spLocks noGrp="1"/>
          </p:cNvSpPr>
          <p:nvPr>
            <p:ph type="dt" sz="half" idx="10"/>
          </p:nvPr>
        </p:nvSpPr>
        <p:spPr/>
        <p:txBody>
          <a:bodyPr/>
          <a:lstStyle/>
          <a:p>
            <a:fld id="{05F2D28B-648B-441A-9D0D-A8E33CC3B034}" type="datetimeFigureOut">
              <a:rPr lang="en-SG" smtClean="0"/>
              <a:t>7/8/2025</a:t>
            </a:fld>
            <a:endParaRPr lang="en-SG"/>
          </a:p>
        </p:txBody>
      </p:sp>
      <p:sp>
        <p:nvSpPr>
          <p:cNvPr id="6" name="Footer Placeholder 5">
            <a:extLst>
              <a:ext uri="{FF2B5EF4-FFF2-40B4-BE49-F238E27FC236}">
                <a16:creationId xmlns:a16="http://schemas.microsoft.com/office/drawing/2014/main" id="{A0521606-2CB0-E425-1CB0-BA9BB0489E4D}"/>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750512D2-6A19-6A76-3556-82C6092B74D9}"/>
              </a:ext>
            </a:extLst>
          </p:cNvPr>
          <p:cNvSpPr>
            <a:spLocks noGrp="1"/>
          </p:cNvSpPr>
          <p:nvPr>
            <p:ph type="sldNum" sz="quarter" idx="12"/>
          </p:nvPr>
        </p:nvSpPr>
        <p:spPr/>
        <p:txBody>
          <a:bodyPr/>
          <a:lstStyle/>
          <a:p>
            <a:fld id="{AD6D22A2-11BE-42F6-9BEC-EB31DD167293}" type="slidenum">
              <a:rPr lang="en-SG" smtClean="0"/>
              <a:t>‹#›</a:t>
            </a:fld>
            <a:endParaRPr lang="en-SG"/>
          </a:p>
        </p:txBody>
      </p:sp>
    </p:spTree>
    <p:extLst>
      <p:ext uri="{BB962C8B-B14F-4D97-AF65-F5344CB8AC3E}">
        <p14:creationId xmlns:p14="http://schemas.microsoft.com/office/powerpoint/2010/main" val="715060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E5AE8-5164-CEE7-1CE0-CB1C8C671F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E7D72C89-B172-16E3-6D6E-3FADD2E9E7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AC0AAE1F-0D35-62A1-2259-624192F92C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C09582-2A10-5575-062B-7136F9A9024E}"/>
              </a:ext>
            </a:extLst>
          </p:cNvPr>
          <p:cNvSpPr>
            <a:spLocks noGrp="1"/>
          </p:cNvSpPr>
          <p:nvPr>
            <p:ph type="dt" sz="half" idx="10"/>
          </p:nvPr>
        </p:nvSpPr>
        <p:spPr/>
        <p:txBody>
          <a:bodyPr/>
          <a:lstStyle/>
          <a:p>
            <a:fld id="{05F2D28B-648B-441A-9D0D-A8E33CC3B034}" type="datetimeFigureOut">
              <a:rPr lang="en-SG" smtClean="0"/>
              <a:t>7/8/2025</a:t>
            </a:fld>
            <a:endParaRPr lang="en-SG"/>
          </a:p>
        </p:txBody>
      </p:sp>
      <p:sp>
        <p:nvSpPr>
          <p:cNvPr id="6" name="Footer Placeholder 5">
            <a:extLst>
              <a:ext uri="{FF2B5EF4-FFF2-40B4-BE49-F238E27FC236}">
                <a16:creationId xmlns:a16="http://schemas.microsoft.com/office/drawing/2014/main" id="{CF5E3E7A-12FE-A8FF-246E-D92FD3BA04B1}"/>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ED773E9B-3139-DD59-9568-409954AA6758}"/>
              </a:ext>
            </a:extLst>
          </p:cNvPr>
          <p:cNvSpPr>
            <a:spLocks noGrp="1"/>
          </p:cNvSpPr>
          <p:nvPr>
            <p:ph type="sldNum" sz="quarter" idx="12"/>
          </p:nvPr>
        </p:nvSpPr>
        <p:spPr/>
        <p:txBody>
          <a:bodyPr/>
          <a:lstStyle/>
          <a:p>
            <a:fld id="{AD6D22A2-11BE-42F6-9BEC-EB31DD167293}" type="slidenum">
              <a:rPr lang="en-SG" smtClean="0"/>
              <a:t>‹#›</a:t>
            </a:fld>
            <a:endParaRPr lang="en-SG"/>
          </a:p>
        </p:txBody>
      </p:sp>
    </p:spTree>
    <p:extLst>
      <p:ext uri="{BB962C8B-B14F-4D97-AF65-F5344CB8AC3E}">
        <p14:creationId xmlns:p14="http://schemas.microsoft.com/office/powerpoint/2010/main" val="13464459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0C7F10-F84A-295E-E190-EDE101BE6A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0BDC6565-0657-F72B-7C66-56B8A37664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C8B33B6E-88BA-72D1-F87B-C6EDD0F8F6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5F2D28B-648B-441A-9D0D-A8E33CC3B034}" type="datetimeFigureOut">
              <a:rPr lang="en-SG" smtClean="0"/>
              <a:t>7/8/2025</a:t>
            </a:fld>
            <a:endParaRPr lang="en-SG"/>
          </a:p>
        </p:txBody>
      </p:sp>
      <p:sp>
        <p:nvSpPr>
          <p:cNvPr id="5" name="Footer Placeholder 4">
            <a:extLst>
              <a:ext uri="{FF2B5EF4-FFF2-40B4-BE49-F238E27FC236}">
                <a16:creationId xmlns:a16="http://schemas.microsoft.com/office/drawing/2014/main" id="{B4192D3C-017B-2246-9143-0A49D72093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SG"/>
          </a:p>
        </p:txBody>
      </p:sp>
      <p:sp>
        <p:nvSpPr>
          <p:cNvPr id="6" name="Slide Number Placeholder 5">
            <a:extLst>
              <a:ext uri="{FF2B5EF4-FFF2-40B4-BE49-F238E27FC236}">
                <a16:creationId xmlns:a16="http://schemas.microsoft.com/office/drawing/2014/main" id="{053E080F-B322-700E-EC64-ABA0E95425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D6D22A2-11BE-42F6-9BEC-EB31DD167293}" type="slidenum">
              <a:rPr lang="en-SG" smtClean="0"/>
              <a:t>‹#›</a:t>
            </a:fld>
            <a:endParaRPr lang="en-SG"/>
          </a:p>
        </p:txBody>
      </p:sp>
    </p:spTree>
    <p:extLst>
      <p:ext uri="{BB962C8B-B14F-4D97-AF65-F5344CB8AC3E}">
        <p14:creationId xmlns:p14="http://schemas.microsoft.com/office/powerpoint/2010/main" val="32857072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jpeg"/><Relationship Id="rId9"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customXml" Target="../ink/ink2.xml"/><Relationship Id="rId12"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customXml" Target="../ink/ink1.xml"/><Relationship Id="rId10" Type="http://schemas.openxmlformats.org/officeDocument/2006/relationships/image" Target="../media/image7.png"/><Relationship Id="rId4" Type="http://schemas.openxmlformats.org/officeDocument/2006/relationships/image" Target="../media/image2.jpeg"/><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4F0A1-B05D-1103-BB33-D1142641DE8B}"/>
              </a:ext>
            </a:extLst>
          </p:cNvPr>
          <p:cNvSpPr>
            <a:spLocks noGrp="1"/>
          </p:cNvSpPr>
          <p:nvPr>
            <p:ph type="ctrTitle"/>
          </p:nvPr>
        </p:nvSpPr>
        <p:spPr/>
        <p:txBody>
          <a:bodyPr/>
          <a:lstStyle/>
          <a:p>
            <a:r>
              <a:rPr lang="en-SG" dirty="0">
                <a:latin typeface="Times New Roman" panose="02020603050405020304" pitchFamily="18" charset="0"/>
                <a:cs typeface="Times New Roman" panose="02020603050405020304" pitchFamily="18" charset="0"/>
              </a:rPr>
              <a:t>Journal Club Presentation</a:t>
            </a:r>
          </a:p>
        </p:txBody>
      </p:sp>
      <p:sp>
        <p:nvSpPr>
          <p:cNvPr id="3" name="Subtitle 2">
            <a:extLst>
              <a:ext uri="{FF2B5EF4-FFF2-40B4-BE49-F238E27FC236}">
                <a16:creationId xmlns:a16="http://schemas.microsoft.com/office/drawing/2014/main" id="{CA3A0CC5-805E-6114-5FE0-153DB24ACECD}"/>
              </a:ext>
            </a:extLst>
          </p:cNvPr>
          <p:cNvSpPr>
            <a:spLocks noGrp="1"/>
          </p:cNvSpPr>
          <p:nvPr>
            <p:ph type="subTitle" idx="1"/>
          </p:nvPr>
        </p:nvSpPr>
        <p:spPr/>
        <p:txBody>
          <a:bodyPr/>
          <a:lstStyle/>
          <a:p>
            <a:r>
              <a:rPr lang="en-SG" dirty="0">
                <a:latin typeface="Times New Roman" panose="02020603050405020304" pitchFamily="18" charset="0"/>
                <a:cs typeface="Times New Roman" panose="02020603050405020304" pitchFamily="18" charset="0"/>
              </a:rPr>
              <a:t>By Felix Syn</a:t>
            </a:r>
          </a:p>
          <a:p>
            <a:r>
              <a:rPr lang="en-SG" dirty="0">
                <a:latin typeface="Times New Roman" panose="02020603050405020304" pitchFamily="18" charset="0"/>
                <a:cs typeface="Times New Roman" panose="02020603050405020304" pitchFamily="18" charset="0"/>
              </a:rPr>
              <a:t>8/8/2025</a:t>
            </a:r>
          </a:p>
        </p:txBody>
      </p:sp>
    </p:spTree>
    <p:extLst>
      <p:ext uri="{BB962C8B-B14F-4D97-AF65-F5344CB8AC3E}">
        <p14:creationId xmlns:p14="http://schemas.microsoft.com/office/powerpoint/2010/main" val="2526706001"/>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69EAFD-ADAB-1B22-CCF2-B644D76E6484}"/>
            </a:ext>
          </a:extLst>
        </p:cNvPr>
        <p:cNvGrpSpPr/>
        <p:nvPr/>
      </p:nvGrpSpPr>
      <p:grpSpPr>
        <a:xfrm>
          <a:off x="0" y="0"/>
          <a:ext cx="0" cy="0"/>
          <a:chOff x="0" y="0"/>
          <a:chExt cx="0" cy="0"/>
        </a:xfrm>
      </p:grpSpPr>
      <p:sp>
        <p:nvSpPr>
          <p:cNvPr id="13" name="TextBox 12">
            <a:extLst>
              <a:ext uri="{FF2B5EF4-FFF2-40B4-BE49-F238E27FC236}">
                <a16:creationId xmlns:a16="http://schemas.microsoft.com/office/drawing/2014/main" id="{2FB7C729-76BC-081B-5D25-D37EC362540C}"/>
              </a:ext>
            </a:extLst>
          </p:cNvPr>
          <p:cNvSpPr txBox="1"/>
          <p:nvPr/>
        </p:nvSpPr>
        <p:spPr>
          <a:xfrm>
            <a:off x="-32658" y="6495609"/>
            <a:ext cx="1347492" cy="369332"/>
          </a:xfrm>
          <a:prstGeom prst="rect">
            <a:avLst/>
          </a:prstGeom>
          <a:noFill/>
        </p:spPr>
        <p:txBody>
          <a:bodyPr wrap="square" rtlCol="0">
            <a:spAutoFit/>
          </a:bodyPr>
          <a:lstStyle/>
          <a:p>
            <a:r>
              <a:rPr lang="en-SG" dirty="0"/>
              <a:t>Fig 2</a:t>
            </a:r>
          </a:p>
        </p:txBody>
      </p:sp>
      <p:pic>
        <p:nvPicPr>
          <p:cNvPr id="5" name="Picture 4">
            <a:extLst>
              <a:ext uri="{FF2B5EF4-FFF2-40B4-BE49-F238E27FC236}">
                <a16:creationId xmlns:a16="http://schemas.microsoft.com/office/drawing/2014/main" id="{75D8515D-2A6D-F1E9-271C-A8873F6092E2}"/>
              </a:ext>
            </a:extLst>
          </p:cNvPr>
          <p:cNvPicPr>
            <a:picLocks noChangeAspect="1"/>
          </p:cNvPicPr>
          <p:nvPr/>
        </p:nvPicPr>
        <p:blipFill>
          <a:blip r:embed="rId3"/>
          <a:srcRect l="33722" b="48022"/>
          <a:stretch>
            <a:fillRect/>
          </a:stretch>
        </p:blipFill>
        <p:spPr>
          <a:xfrm>
            <a:off x="-32658" y="188033"/>
            <a:ext cx="6684408" cy="3152326"/>
          </a:xfrm>
          <a:prstGeom prst="rect">
            <a:avLst/>
          </a:prstGeom>
        </p:spPr>
      </p:pic>
      <p:sp>
        <p:nvSpPr>
          <p:cNvPr id="11" name="TextBox 10">
            <a:extLst>
              <a:ext uri="{FF2B5EF4-FFF2-40B4-BE49-F238E27FC236}">
                <a16:creationId xmlns:a16="http://schemas.microsoft.com/office/drawing/2014/main" id="{63C397A2-D53B-5B8E-EC1F-87D6B1637BB3}"/>
              </a:ext>
            </a:extLst>
          </p:cNvPr>
          <p:cNvSpPr txBox="1"/>
          <p:nvPr/>
        </p:nvSpPr>
        <p:spPr>
          <a:xfrm>
            <a:off x="6845997" y="103099"/>
            <a:ext cx="2117558" cy="400110"/>
          </a:xfrm>
          <a:prstGeom prst="rect">
            <a:avLst/>
          </a:prstGeom>
          <a:noFill/>
        </p:spPr>
        <p:txBody>
          <a:bodyPr wrap="square" rtlCol="0">
            <a:spAutoFit/>
          </a:bodyPr>
          <a:lstStyle/>
          <a:p>
            <a:r>
              <a:rPr lang="en-SG" sz="1000" b="1" dirty="0">
                <a:latin typeface="Times New Roman" panose="02020603050405020304" pitchFamily="18" charset="0"/>
                <a:cs typeface="Times New Roman" panose="02020603050405020304" pitchFamily="18" charset="0"/>
              </a:rPr>
              <a:t>Mitochondrial Respiratory Chain Components</a:t>
            </a:r>
          </a:p>
        </p:txBody>
      </p:sp>
      <p:sp>
        <p:nvSpPr>
          <p:cNvPr id="12" name="Oval 11">
            <a:extLst>
              <a:ext uri="{FF2B5EF4-FFF2-40B4-BE49-F238E27FC236}">
                <a16:creationId xmlns:a16="http://schemas.microsoft.com/office/drawing/2014/main" id="{8D46B389-B8FB-079C-F0E6-336154CB500F}"/>
              </a:ext>
            </a:extLst>
          </p:cNvPr>
          <p:cNvSpPr/>
          <p:nvPr/>
        </p:nvSpPr>
        <p:spPr>
          <a:xfrm>
            <a:off x="674734" y="1613398"/>
            <a:ext cx="1280200" cy="246221"/>
          </a:xfrm>
          <a:prstGeom prst="ellipse">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6" name="TextBox 15">
            <a:extLst>
              <a:ext uri="{FF2B5EF4-FFF2-40B4-BE49-F238E27FC236}">
                <a16:creationId xmlns:a16="http://schemas.microsoft.com/office/drawing/2014/main" id="{726CEAD6-CD2F-0775-3F58-7B7541E24619}"/>
              </a:ext>
            </a:extLst>
          </p:cNvPr>
          <p:cNvSpPr txBox="1"/>
          <p:nvPr/>
        </p:nvSpPr>
        <p:spPr>
          <a:xfrm>
            <a:off x="269215" y="64924"/>
            <a:ext cx="1939636" cy="246221"/>
          </a:xfrm>
          <a:prstGeom prst="rect">
            <a:avLst/>
          </a:prstGeom>
          <a:noFill/>
        </p:spPr>
        <p:txBody>
          <a:bodyPr wrap="square" rtlCol="0">
            <a:spAutoFit/>
          </a:bodyPr>
          <a:lstStyle/>
          <a:p>
            <a:r>
              <a:rPr lang="en-SG" sz="1000" b="1" dirty="0">
                <a:latin typeface="Times New Roman" panose="02020603050405020304" pitchFamily="18" charset="0"/>
                <a:cs typeface="Times New Roman" panose="02020603050405020304" pitchFamily="18" charset="0"/>
              </a:rPr>
              <a:t>Gene Set Enrichment Analysis</a:t>
            </a:r>
          </a:p>
        </p:txBody>
      </p:sp>
      <p:sp>
        <p:nvSpPr>
          <p:cNvPr id="17" name="TextBox 16">
            <a:extLst>
              <a:ext uri="{FF2B5EF4-FFF2-40B4-BE49-F238E27FC236}">
                <a16:creationId xmlns:a16="http://schemas.microsoft.com/office/drawing/2014/main" id="{52FA4473-C15A-2FCB-4129-D16D0D545DE5}"/>
              </a:ext>
            </a:extLst>
          </p:cNvPr>
          <p:cNvSpPr txBox="1"/>
          <p:nvPr/>
        </p:nvSpPr>
        <p:spPr>
          <a:xfrm>
            <a:off x="2670718" y="64923"/>
            <a:ext cx="1939636" cy="246221"/>
          </a:xfrm>
          <a:prstGeom prst="rect">
            <a:avLst/>
          </a:prstGeom>
          <a:noFill/>
        </p:spPr>
        <p:txBody>
          <a:bodyPr wrap="square" rtlCol="0">
            <a:spAutoFit/>
          </a:bodyPr>
          <a:lstStyle/>
          <a:p>
            <a:r>
              <a:rPr lang="en-SG" sz="1000" b="1" dirty="0">
                <a:latin typeface="Times New Roman" panose="02020603050405020304" pitchFamily="18" charset="0"/>
                <a:cs typeface="Times New Roman" panose="02020603050405020304" pitchFamily="18" charset="0"/>
              </a:rPr>
              <a:t>PCA on enrichment scores</a:t>
            </a:r>
          </a:p>
        </p:txBody>
      </p:sp>
      <p:sp>
        <p:nvSpPr>
          <p:cNvPr id="18" name="TextBox 17">
            <a:extLst>
              <a:ext uri="{FF2B5EF4-FFF2-40B4-BE49-F238E27FC236}">
                <a16:creationId xmlns:a16="http://schemas.microsoft.com/office/drawing/2014/main" id="{F26D237D-972C-182A-97F7-FF3CC639544C}"/>
              </a:ext>
            </a:extLst>
          </p:cNvPr>
          <p:cNvSpPr txBox="1"/>
          <p:nvPr/>
        </p:nvSpPr>
        <p:spPr>
          <a:xfrm>
            <a:off x="9190182" y="1859339"/>
            <a:ext cx="2882961" cy="3416320"/>
          </a:xfrm>
          <a:prstGeom prst="rect">
            <a:avLst/>
          </a:prstGeom>
          <a:noFill/>
        </p:spPr>
        <p:txBody>
          <a:bodyPr wrap="square" rtlCol="0">
            <a:spAutoFit/>
          </a:bodyPr>
          <a:lstStyle/>
          <a:p>
            <a:pPr marL="285750" indent="-285750">
              <a:buFont typeface="Arial" panose="020B0604020202020204" pitchFamily="34" charset="0"/>
              <a:buChar char="•"/>
            </a:pPr>
            <a:r>
              <a:rPr lang="en-SG" dirty="0"/>
              <a:t>Detergent Insolubility &amp; Phosphorylation PTM correlated most with decoupling</a:t>
            </a:r>
            <a:br>
              <a:rPr lang="en-SG" dirty="0"/>
            </a:br>
            <a:endParaRPr lang="en-SG" dirty="0"/>
          </a:p>
          <a:p>
            <a:pPr marL="285750" indent="-285750">
              <a:buFont typeface="Arial" panose="020B0604020202020204" pitchFamily="34" charset="0"/>
              <a:buChar char="•"/>
            </a:pPr>
            <a:r>
              <a:rPr lang="en-SG" dirty="0"/>
              <a:t>Mito. </a:t>
            </a:r>
            <a:r>
              <a:rPr lang="en-SG" dirty="0" err="1"/>
              <a:t>Resp</a:t>
            </a:r>
            <a:r>
              <a:rPr lang="en-SG" dirty="0"/>
              <a:t> Chain &amp; ribosomal proteins affected most by decoupling</a:t>
            </a:r>
          </a:p>
          <a:p>
            <a:endParaRPr lang="en-SG" dirty="0"/>
          </a:p>
          <a:p>
            <a:pPr marL="285750" indent="-285750">
              <a:buFont typeface="Arial" panose="020B0604020202020204" pitchFamily="34" charset="0"/>
              <a:buChar char="•"/>
            </a:pPr>
            <a:r>
              <a:rPr lang="en-SG" dirty="0"/>
              <a:t>Global mitochondrial remodelling with aging</a:t>
            </a:r>
          </a:p>
        </p:txBody>
      </p:sp>
      <p:sp>
        <p:nvSpPr>
          <p:cNvPr id="21" name="TextBox 20">
            <a:extLst>
              <a:ext uri="{FF2B5EF4-FFF2-40B4-BE49-F238E27FC236}">
                <a16:creationId xmlns:a16="http://schemas.microsoft.com/office/drawing/2014/main" id="{021BECCE-E055-09FA-6C39-40EA41F028F0}"/>
              </a:ext>
            </a:extLst>
          </p:cNvPr>
          <p:cNvSpPr txBox="1"/>
          <p:nvPr/>
        </p:nvSpPr>
        <p:spPr>
          <a:xfrm>
            <a:off x="5043007" y="418274"/>
            <a:ext cx="1802990" cy="400110"/>
          </a:xfrm>
          <a:prstGeom prst="rect">
            <a:avLst/>
          </a:prstGeom>
          <a:noFill/>
        </p:spPr>
        <p:txBody>
          <a:bodyPr wrap="square" rtlCol="0">
            <a:spAutoFit/>
          </a:bodyPr>
          <a:lstStyle/>
          <a:p>
            <a:r>
              <a:rPr lang="en-SG" sz="1000" b="1" dirty="0">
                <a:latin typeface="Times New Roman" panose="02020603050405020304" pitchFamily="18" charset="0"/>
                <a:cs typeface="Times New Roman" panose="02020603050405020304" pitchFamily="18" charset="0"/>
              </a:rPr>
              <a:t>(Mitochondria, Ribosomes, RNA polymerases)</a:t>
            </a:r>
          </a:p>
        </p:txBody>
      </p:sp>
      <p:sp>
        <p:nvSpPr>
          <p:cNvPr id="22" name="Content Placeholder 2">
            <a:extLst>
              <a:ext uri="{FF2B5EF4-FFF2-40B4-BE49-F238E27FC236}">
                <a16:creationId xmlns:a16="http://schemas.microsoft.com/office/drawing/2014/main" id="{6FB828FF-F254-F1C1-175F-A29541364C33}"/>
              </a:ext>
            </a:extLst>
          </p:cNvPr>
          <p:cNvSpPr txBox="1">
            <a:spLocks/>
          </p:cNvSpPr>
          <p:nvPr/>
        </p:nvSpPr>
        <p:spPr>
          <a:xfrm>
            <a:off x="9876368" y="-225066"/>
            <a:ext cx="2449176" cy="1166956"/>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sz="3200" dirty="0">
                <a:latin typeface="Times New Roman" panose="02020603050405020304" pitchFamily="18" charset="0"/>
                <a:cs typeface="Times New Roman" panose="02020603050405020304" pitchFamily="18" charset="0"/>
              </a:rPr>
              <a:t>Aging &amp; Decoupling</a:t>
            </a:r>
          </a:p>
          <a:p>
            <a:r>
              <a:rPr lang="en-SG" sz="6400" dirty="0">
                <a:latin typeface="Times New Roman" panose="02020603050405020304" pitchFamily="18" charset="0"/>
                <a:cs typeface="Times New Roman" panose="02020603050405020304" pitchFamily="18" charset="0"/>
              </a:rPr>
              <a:t>Linking Decoupling and Proteome changes</a:t>
            </a:r>
          </a:p>
          <a:p>
            <a:r>
              <a:rPr lang="en-SG" dirty="0">
                <a:latin typeface="Times New Roman" panose="02020603050405020304" pitchFamily="18" charset="0"/>
                <a:cs typeface="Times New Roman" panose="02020603050405020304" pitchFamily="18" charset="0"/>
              </a:rPr>
              <a:t>Proteasome inhibition on brain proteome</a:t>
            </a:r>
          </a:p>
          <a:p>
            <a:r>
              <a:rPr lang="en-SG" dirty="0">
                <a:latin typeface="Times New Roman" panose="02020603050405020304" pitchFamily="18" charset="0"/>
                <a:cs typeface="Times New Roman" panose="02020603050405020304" pitchFamily="18" charset="0"/>
              </a:rPr>
              <a:t>Translation Pausing</a:t>
            </a:r>
          </a:p>
          <a:p>
            <a:r>
              <a:rPr lang="en-SG" dirty="0">
                <a:latin typeface="Times New Roman" panose="02020603050405020304" pitchFamily="18" charset="0"/>
                <a:cs typeface="Times New Roman" panose="02020603050405020304" pitchFamily="18" charset="0"/>
              </a:rPr>
              <a:t>How Pausing might occur</a:t>
            </a:r>
          </a:p>
          <a:p>
            <a:endParaRPr lang="en-SG" dirty="0"/>
          </a:p>
        </p:txBody>
      </p:sp>
      <p:pic>
        <p:nvPicPr>
          <p:cNvPr id="24" name="Picture 23">
            <a:extLst>
              <a:ext uri="{FF2B5EF4-FFF2-40B4-BE49-F238E27FC236}">
                <a16:creationId xmlns:a16="http://schemas.microsoft.com/office/drawing/2014/main" id="{8158B1BC-3A77-D749-C130-64C0AE3FEA3C}"/>
              </a:ext>
            </a:extLst>
          </p:cNvPr>
          <p:cNvPicPr>
            <a:picLocks noChangeAspect="1"/>
          </p:cNvPicPr>
          <p:nvPr/>
        </p:nvPicPr>
        <p:blipFill>
          <a:blip r:embed="rId4"/>
          <a:stretch>
            <a:fillRect/>
          </a:stretch>
        </p:blipFill>
        <p:spPr>
          <a:xfrm>
            <a:off x="6631370" y="511199"/>
            <a:ext cx="2211865" cy="2889695"/>
          </a:xfrm>
          <a:prstGeom prst="rect">
            <a:avLst/>
          </a:prstGeom>
        </p:spPr>
      </p:pic>
      <p:pic>
        <p:nvPicPr>
          <p:cNvPr id="26" name="Picture 25">
            <a:extLst>
              <a:ext uri="{FF2B5EF4-FFF2-40B4-BE49-F238E27FC236}">
                <a16:creationId xmlns:a16="http://schemas.microsoft.com/office/drawing/2014/main" id="{19994CD5-9DC0-3643-2B21-B145DAD0699B}"/>
              </a:ext>
            </a:extLst>
          </p:cNvPr>
          <p:cNvPicPr>
            <a:picLocks noChangeAspect="1"/>
          </p:cNvPicPr>
          <p:nvPr/>
        </p:nvPicPr>
        <p:blipFill>
          <a:blip r:embed="rId5"/>
          <a:stretch>
            <a:fillRect/>
          </a:stretch>
        </p:blipFill>
        <p:spPr>
          <a:xfrm>
            <a:off x="816612" y="3429000"/>
            <a:ext cx="1867892" cy="3429000"/>
          </a:xfrm>
          <a:prstGeom prst="rect">
            <a:avLst/>
          </a:prstGeom>
        </p:spPr>
      </p:pic>
      <p:pic>
        <p:nvPicPr>
          <p:cNvPr id="28" name="Picture 27">
            <a:extLst>
              <a:ext uri="{FF2B5EF4-FFF2-40B4-BE49-F238E27FC236}">
                <a16:creationId xmlns:a16="http://schemas.microsoft.com/office/drawing/2014/main" id="{12213970-B378-1114-9B1B-BCDE9E830CDE}"/>
              </a:ext>
            </a:extLst>
          </p:cNvPr>
          <p:cNvPicPr>
            <a:picLocks noChangeAspect="1"/>
          </p:cNvPicPr>
          <p:nvPr/>
        </p:nvPicPr>
        <p:blipFill>
          <a:blip r:embed="rId6"/>
          <a:stretch>
            <a:fillRect/>
          </a:stretch>
        </p:blipFill>
        <p:spPr>
          <a:xfrm>
            <a:off x="4418045" y="3400636"/>
            <a:ext cx="4772137" cy="3457364"/>
          </a:xfrm>
          <a:prstGeom prst="rect">
            <a:avLst/>
          </a:prstGeom>
        </p:spPr>
      </p:pic>
    </p:spTree>
    <p:extLst>
      <p:ext uri="{BB962C8B-B14F-4D97-AF65-F5344CB8AC3E}">
        <p14:creationId xmlns:p14="http://schemas.microsoft.com/office/powerpoint/2010/main" val="54487540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0EEFA-BDE8-36B8-90C6-AE3DD5195890}"/>
              </a:ext>
            </a:extLst>
          </p:cNvPr>
          <p:cNvSpPr>
            <a:spLocks noGrp="1"/>
          </p:cNvSpPr>
          <p:nvPr>
            <p:ph type="title"/>
          </p:nvPr>
        </p:nvSpPr>
        <p:spPr/>
        <p:txBody>
          <a:bodyPr/>
          <a:lstStyle/>
          <a:p>
            <a:endParaRPr lang="en-SG"/>
          </a:p>
        </p:txBody>
      </p:sp>
      <p:sp>
        <p:nvSpPr>
          <p:cNvPr id="3" name="Content Placeholder 2">
            <a:extLst>
              <a:ext uri="{FF2B5EF4-FFF2-40B4-BE49-F238E27FC236}">
                <a16:creationId xmlns:a16="http://schemas.microsoft.com/office/drawing/2014/main" id="{F8FAB21C-12F9-9F62-60B2-4D7B5F1D9BA0}"/>
              </a:ext>
            </a:extLst>
          </p:cNvPr>
          <p:cNvSpPr>
            <a:spLocks noGrp="1"/>
          </p:cNvSpPr>
          <p:nvPr>
            <p:ph idx="1"/>
          </p:nvPr>
        </p:nvSpPr>
        <p:spPr>
          <a:xfrm>
            <a:off x="6779490" y="1825625"/>
            <a:ext cx="4574309" cy="4351338"/>
          </a:xfrm>
        </p:spPr>
        <p:txBody>
          <a:bodyPr/>
          <a:lstStyle/>
          <a:p>
            <a:r>
              <a:rPr lang="en-SG" dirty="0">
                <a:latin typeface="Times New Roman" panose="02020603050405020304" pitchFamily="18" charset="0"/>
                <a:cs typeface="Times New Roman" panose="02020603050405020304" pitchFamily="18" charset="0"/>
              </a:rPr>
              <a:t>Aging mainly affects mitochondrial proteins, ribosomes and DNA/RNA binding proteins differently </a:t>
            </a:r>
          </a:p>
          <a:p>
            <a:r>
              <a:rPr lang="en-SG" dirty="0">
                <a:latin typeface="Times New Roman" panose="02020603050405020304" pitchFamily="18" charset="0"/>
                <a:cs typeface="Times New Roman" panose="02020603050405020304" pitchFamily="18" charset="0"/>
              </a:rPr>
              <a:t>Independent of mRNA transcript changes</a:t>
            </a:r>
          </a:p>
          <a:p>
            <a:r>
              <a:rPr lang="en-SG" dirty="0">
                <a:latin typeface="Times New Roman" panose="02020603050405020304" pitchFamily="18" charset="0"/>
                <a:cs typeface="Times New Roman" panose="02020603050405020304" pitchFamily="18" charset="0"/>
              </a:rPr>
              <a:t>Could result from post-transcriptional mechanisms</a:t>
            </a:r>
          </a:p>
        </p:txBody>
      </p:sp>
      <p:pic>
        <p:nvPicPr>
          <p:cNvPr id="5" name="Picture 4">
            <a:extLst>
              <a:ext uri="{FF2B5EF4-FFF2-40B4-BE49-F238E27FC236}">
                <a16:creationId xmlns:a16="http://schemas.microsoft.com/office/drawing/2014/main" id="{F2834203-57BC-8ED8-02D2-C4F4FDF2506F}"/>
              </a:ext>
            </a:extLst>
          </p:cNvPr>
          <p:cNvPicPr>
            <a:picLocks noChangeAspect="1"/>
          </p:cNvPicPr>
          <p:nvPr/>
        </p:nvPicPr>
        <p:blipFill>
          <a:blip r:embed="rId3"/>
          <a:srcRect r="19344"/>
          <a:stretch>
            <a:fillRect/>
          </a:stretch>
        </p:blipFill>
        <p:spPr>
          <a:xfrm>
            <a:off x="157018" y="1900496"/>
            <a:ext cx="6588788" cy="3752592"/>
          </a:xfrm>
          <a:prstGeom prst="rect">
            <a:avLst/>
          </a:prstGeom>
        </p:spPr>
      </p:pic>
      <p:sp>
        <p:nvSpPr>
          <p:cNvPr id="6" name="TextBox 5">
            <a:extLst>
              <a:ext uri="{FF2B5EF4-FFF2-40B4-BE49-F238E27FC236}">
                <a16:creationId xmlns:a16="http://schemas.microsoft.com/office/drawing/2014/main" id="{7F430C4F-11DE-3010-104D-76EA5723FC36}"/>
              </a:ext>
            </a:extLst>
          </p:cNvPr>
          <p:cNvSpPr txBox="1"/>
          <p:nvPr/>
        </p:nvSpPr>
        <p:spPr>
          <a:xfrm>
            <a:off x="0" y="6511881"/>
            <a:ext cx="1347492" cy="369332"/>
          </a:xfrm>
          <a:prstGeom prst="rect">
            <a:avLst/>
          </a:prstGeom>
          <a:noFill/>
        </p:spPr>
        <p:txBody>
          <a:bodyPr wrap="square" rtlCol="0">
            <a:spAutoFit/>
          </a:bodyPr>
          <a:lstStyle/>
          <a:p>
            <a:r>
              <a:rPr lang="en-SG" dirty="0"/>
              <a:t>Fig 2</a:t>
            </a:r>
          </a:p>
        </p:txBody>
      </p:sp>
      <p:sp>
        <p:nvSpPr>
          <p:cNvPr id="8" name="Content Placeholder 2">
            <a:extLst>
              <a:ext uri="{FF2B5EF4-FFF2-40B4-BE49-F238E27FC236}">
                <a16:creationId xmlns:a16="http://schemas.microsoft.com/office/drawing/2014/main" id="{8CEBD0FE-92DC-2C54-569B-67471118876F}"/>
              </a:ext>
            </a:extLst>
          </p:cNvPr>
          <p:cNvSpPr txBox="1">
            <a:spLocks/>
          </p:cNvSpPr>
          <p:nvPr/>
        </p:nvSpPr>
        <p:spPr>
          <a:xfrm>
            <a:off x="9876368" y="-225066"/>
            <a:ext cx="2449176" cy="1166956"/>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sz="3200" dirty="0">
                <a:latin typeface="Times New Roman" panose="02020603050405020304" pitchFamily="18" charset="0"/>
                <a:cs typeface="Times New Roman" panose="02020603050405020304" pitchFamily="18" charset="0"/>
              </a:rPr>
              <a:t>Aging &amp; Decoupling</a:t>
            </a:r>
          </a:p>
          <a:p>
            <a:r>
              <a:rPr lang="en-SG" sz="6400" dirty="0">
                <a:latin typeface="Times New Roman" panose="02020603050405020304" pitchFamily="18" charset="0"/>
                <a:cs typeface="Times New Roman" panose="02020603050405020304" pitchFamily="18" charset="0"/>
              </a:rPr>
              <a:t>Linking Decoupling and Proteome changes</a:t>
            </a:r>
          </a:p>
          <a:p>
            <a:r>
              <a:rPr lang="en-SG" dirty="0">
                <a:latin typeface="Times New Roman" panose="02020603050405020304" pitchFamily="18" charset="0"/>
                <a:cs typeface="Times New Roman" panose="02020603050405020304" pitchFamily="18" charset="0"/>
              </a:rPr>
              <a:t>Proteasome inhibition on brain proteome</a:t>
            </a:r>
          </a:p>
          <a:p>
            <a:r>
              <a:rPr lang="en-SG" dirty="0">
                <a:latin typeface="Times New Roman" panose="02020603050405020304" pitchFamily="18" charset="0"/>
                <a:cs typeface="Times New Roman" panose="02020603050405020304" pitchFamily="18" charset="0"/>
              </a:rPr>
              <a:t>Translation Pausing</a:t>
            </a:r>
          </a:p>
          <a:p>
            <a:r>
              <a:rPr lang="en-SG" dirty="0">
                <a:latin typeface="Times New Roman" panose="02020603050405020304" pitchFamily="18" charset="0"/>
                <a:cs typeface="Times New Roman" panose="02020603050405020304" pitchFamily="18" charset="0"/>
              </a:rPr>
              <a:t>How Pausing might occur</a:t>
            </a:r>
          </a:p>
          <a:p>
            <a:endParaRPr lang="en-SG" dirty="0"/>
          </a:p>
        </p:txBody>
      </p:sp>
    </p:spTree>
    <p:extLst>
      <p:ext uri="{BB962C8B-B14F-4D97-AF65-F5344CB8AC3E}">
        <p14:creationId xmlns:p14="http://schemas.microsoft.com/office/powerpoint/2010/main" val="2038676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AFB47D-E05F-80B7-B271-357BF9345ACE}"/>
            </a:ext>
          </a:extLst>
        </p:cNvPr>
        <p:cNvGrpSpPr/>
        <p:nvPr/>
      </p:nvGrpSpPr>
      <p:grpSpPr>
        <a:xfrm>
          <a:off x="0" y="0"/>
          <a:ext cx="0" cy="0"/>
          <a:chOff x="0" y="0"/>
          <a:chExt cx="0" cy="0"/>
        </a:xfrm>
      </p:grpSpPr>
      <p:sp>
        <p:nvSpPr>
          <p:cNvPr id="9" name="Content Placeholder 2">
            <a:extLst>
              <a:ext uri="{FF2B5EF4-FFF2-40B4-BE49-F238E27FC236}">
                <a16:creationId xmlns:a16="http://schemas.microsoft.com/office/drawing/2014/main" id="{9C9299D8-6B5C-6D34-7598-601FE397E164}"/>
              </a:ext>
            </a:extLst>
          </p:cNvPr>
          <p:cNvSpPr txBox="1">
            <a:spLocks/>
          </p:cNvSpPr>
          <p:nvPr/>
        </p:nvSpPr>
        <p:spPr>
          <a:xfrm>
            <a:off x="0" y="1661815"/>
            <a:ext cx="472439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a:latin typeface="Times New Roman" panose="02020603050405020304" pitchFamily="18" charset="0"/>
                <a:cs typeface="Times New Roman" panose="02020603050405020304" pitchFamily="18" charset="0"/>
              </a:rPr>
              <a:t>Bortezomib v DMSO weekly injections for 4 weeks on adult killifish (12wph)</a:t>
            </a:r>
          </a:p>
          <a:p>
            <a:r>
              <a:rPr lang="en-SG">
                <a:latin typeface="Times New Roman" panose="02020603050405020304" pitchFamily="18" charset="0"/>
                <a:cs typeface="Times New Roman" panose="02020603050405020304" pitchFamily="18" charset="0"/>
              </a:rPr>
              <a:t>Proteasome doesn’t solely account for proteostasis decline in aging</a:t>
            </a:r>
            <a:endParaRPr lang="en-SG"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3DF34783-D1C8-46F5-8A0A-24FE4CD31BA3}"/>
              </a:ext>
            </a:extLst>
          </p:cNvPr>
          <p:cNvPicPr>
            <a:picLocks noChangeAspect="1"/>
          </p:cNvPicPr>
          <p:nvPr/>
        </p:nvPicPr>
        <p:blipFill>
          <a:blip r:embed="rId3"/>
          <a:srcRect r="55200" b="61819"/>
          <a:stretch>
            <a:fillRect/>
          </a:stretch>
        </p:blipFill>
        <p:spPr>
          <a:xfrm>
            <a:off x="7605713" y="863958"/>
            <a:ext cx="4529137" cy="3418688"/>
          </a:xfrm>
          <a:prstGeom prst="rect">
            <a:avLst/>
          </a:prstGeom>
        </p:spPr>
      </p:pic>
      <p:sp>
        <p:nvSpPr>
          <p:cNvPr id="11" name="TextBox 10">
            <a:extLst>
              <a:ext uri="{FF2B5EF4-FFF2-40B4-BE49-F238E27FC236}">
                <a16:creationId xmlns:a16="http://schemas.microsoft.com/office/drawing/2014/main" id="{3875FE44-88CD-B036-8940-DDE61935D889}"/>
              </a:ext>
            </a:extLst>
          </p:cNvPr>
          <p:cNvSpPr txBox="1"/>
          <p:nvPr/>
        </p:nvSpPr>
        <p:spPr>
          <a:xfrm>
            <a:off x="0" y="6488668"/>
            <a:ext cx="1347492" cy="369332"/>
          </a:xfrm>
          <a:prstGeom prst="rect">
            <a:avLst/>
          </a:prstGeom>
          <a:noFill/>
        </p:spPr>
        <p:txBody>
          <a:bodyPr wrap="square" rtlCol="0">
            <a:spAutoFit/>
          </a:bodyPr>
          <a:lstStyle/>
          <a:p>
            <a:r>
              <a:rPr lang="en-SG" dirty="0"/>
              <a:t>Fig 3</a:t>
            </a:r>
          </a:p>
        </p:txBody>
      </p:sp>
      <p:sp>
        <p:nvSpPr>
          <p:cNvPr id="12" name="Title 1">
            <a:extLst>
              <a:ext uri="{FF2B5EF4-FFF2-40B4-BE49-F238E27FC236}">
                <a16:creationId xmlns:a16="http://schemas.microsoft.com/office/drawing/2014/main" id="{BAE2B712-CAEF-1923-7E74-227216317F6D}"/>
              </a:ext>
            </a:extLst>
          </p:cNvPr>
          <p:cNvSpPr txBox="1">
            <a:spLocks/>
          </p:cNvSpPr>
          <p:nvPr/>
        </p:nvSpPr>
        <p:spPr>
          <a:xfrm>
            <a:off x="0" y="27879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SG" dirty="0">
                <a:latin typeface="Times New Roman" panose="02020603050405020304" pitchFamily="18" charset="0"/>
                <a:cs typeface="Times New Roman" panose="02020603050405020304" pitchFamily="18" charset="0"/>
              </a:rPr>
              <a:t>Proteasome inhibition</a:t>
            </a:r>
          </a:p>
        </p:txBody>
      </p:sp>
      <p:sp>
        <p:nvSpPr>
          <p:cNvPr id="13" name="Content Placeholder 2">
            <a:extLst>
              <a:ext uri="{FF2B5EF4-FFF2-40B4-BE49-F238E27FC236}">
                <a16:creationId xmlns:a16="http://schemas.microsoft.com/office/drawing/2014/main" id="{A64ED45E-4823-B670-1871-CFDB7794DED5}"/>
              </a:ext>
            </a:extLst>
          </p:cNvPr>
          <p:cNvSpPr txBox="1">
            <a:spLocks/>
          </p:cNvSpPr>
          <p:nvPr/>
        </p:nvSpPr>
        <p:spPr>
          <a:xfrm>
            <a:off x="9899073" y="-428267"/>
            <a:ext cx="2449176" cy="1166956"/>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sz="3200" dirty="0">
                <a:latin typeface="Times New Roman" panose="02020603050405020304" pitchFamily="18" charset="0"/>
                <a:cs typeface="Times New Roman" panose="02020603050405020304" pitchFamily="18" charset="0"/>
              </a:rPr>
              <a:t>Aging &amp; Decoupling</a:t>
            </a:r>
          </a:p>
          <a:p>
            <a:r>
              <a:rPr lang="en-SG" sz="3200" dirty="0">
                <a:latin typeface="Times New Roman" panose="02020603050405020304" pitchFamily="18" charset="0"/>
                <a:cs typeface="Times New Roman" panose="02020603050405020304" pitchFamily="18" charset="0"/>
              </a:rPr>
              <a:t>Linking Decoupling and Proteome changes</a:t>
            </a:r>
          </a:p>
          <a:p>
            <a:r>
              <a:rPr lang="en-SG" sz="6400" dirty="0">
                <a:latin typeface="Times New Roman" panose="02020603050405020304" pitchFamily="18" charset="0"/>
                <a:cs typeface="Times New Roman" panose="02020603050405020304" pitchFamily="18" charset="0"/>
              </a:rPr>
              <a:t>Proteasome inhibition on brain proteome</a:t>
            </a:r>
          </a:p>
          <a:p>
            <a:r>
              <a:rPr lang="en-SG" dirty="0">
                <a:latin typeface="Times New Roman" panose="02020603050405020304" pitchFamily="18" charset="0"/>
                <a:cs typeface="Times New Roman" panose="02020603050405020304" pitchFamily="18" charset="0"/>
              </a:rPr>
              <a:t>Translation Pausing</a:t>
            </a:r>
          </a:p>
          <a:p>
            <a:r>
              <a:rPr lang="en-SG" dirty="0">
                <a:latin typeface="Times New Roman" panose="02020603050405020304" pitchFamily="18" charset="0"/>
                <a:cs typeface="Times New Roman" panose="02020603050405020304" pitchFamily="18" charset="0"/>
              </a:rPr>
              <a:t>How Pausing might occur</a:t>
            </a:r>
          </a:p>
          <a:p>
            <a:endParaRPr lang="en-SG" dirty="0"/>
          </a:p>
        </p:txBody>
      </p:sp>
      <p:pic>
        <p:nvPicPr>
          <p:cNvPr id="15" name="Picture 14">
            <a:extLst>
              <a:ext uri="{FF2B5EF4-FFF2-40B4-BE49-F238E27FC236}">
                <a16:creationId xmlns:a16="http://schemas.microsoft.com/office/drawing/2014/main" id="{4036ED0B-AE4A-11C2-84DC-46C0FE441B76}"/>
              </a:ext>
            </a:extLst>
          </p:cNvPr>
          <p:cNvPicPr>
            <a:picLocks noChangeAspect="1"/>
          </p:cNvPicPr>
          <p:nvPr/>
        </p:nvPicPr>
        <p:blipFill>
          <a:blip r:embed="rId4"/>
          <a:stretch>
            <a:fillRect/>
          </a:stretch>
        </p:blipFill>
        <p:spPr>
          <a:xfrm>
            <a:off x="2746251" y="4138613"/>
            <a:ext cx="9445749" cy="2645604"/>
          </a:xfrm>
          <a:prstGeom prst="rect">
            <a:avLst/>
          </a:prstGeom>
        </p:spPr>
      </p:pic>
      <p:sp>
        <p:nvSpPr>
          <p:cNvPr id="16" name="TextBox 15">
            <a:extLst>
              <a:ext uri="{FF2B5EF4-FFF2-40B4-BE49-F238E27FC236}">
                <a16:creationId xmlns:a16="http://schemas.microsoft.com/office/drawing/2014/main" id="{B09C88A5-BCE7-9BA4-CC53-90797A789AA6}"/>
              </a:ext>
            </a:extLst>
          </p:cNvPr>
          <p:cNvSpPr txBox="1"/>
          <p:nvPr/>
        </p:nvSpPr>
        <p:spPr>
          <a:xfrm>
            <a:off x="5681662" y="4007808"/>
            <a:ext cx="2590800" cy="261610"/>
          </a:xfrm>
          <a:prstGeom prst="rect">
            <a:avLst/>
          </a:prstGeom>
          <a:noFill/>
        </p:spPr>
        <p:txBody>
          <a:bodyPr wrap="square" rtlCol="0">
            <a:spAutoFit/>
          </a:bodyPr>
          <a:lstStyle/>
          <a:p>
            <a:r>
              <a:rPr lang="en-SG" sz="1100" dirty="0">
                <a:solidFill>
                  <a:srgbClr val="FF0000"/>
                </a:solidFill>
              </a:rPr>
              <a:t>Opposite Decoupling!</a:t>
            </a:r>
          </a:p>
        </p:txBody>
      </p:sp>
    </p:spTree>
    <p:extLst>
      <p:ext uri="{BB962C8B-B14F-4D97-AF65-F5344CB8AC3E}">
        <p14:creationId xmlns:p14="http://schemas.microsoft.com/office/powerpoint/2010/main" val="13076331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03C7299-E8C2-71C9-3456-70D8E52E05DD}"/>
              </a:ext>
            </a:extLst>
          </p:cNvPr>
          <p:cNvPicPr>
            <a:picLocks noChangeAspect="1"/>
          </p:cNvPicPr>
          <p:nvPr/>
        </p:nvPicPr>
        <p:blipFill>
          <a:blip r:embed="rId3"/>
          <a:srcRect r="77160" b="70366"/>
          <a:stretch>
            <a:fillRect/>
          </a:stretch>
        </p:blipFill>
        <p:spPr>
          <a:xfrm>
            <a:off x="77102" y="954753"/>
            <a:ext cx="2656594" cy="2786110"/>
          </a:xfrm>
          <a:prstGeom prst="rect">
            <a:avLst/>
          </a:prstGeom>
        </p:spPr>
      </p:pic>
      <p:sp>
        <p:nvSpPr>
          <p:cNvPr id="6" name="TextBox 5">
            <a:extLst>
              <a:ext uri="{FF2B5EF4-FFF2-40B4-BE49-F238E27FC236}">
                <a16:creationId xmlns:a16="http://schemas.microsoft.com/office/drawing/2014/main" id="{E92D04A9-6D86-4AA1-BE39-16D83C7BAD3F}"/>
              </a:ext>
            </a:extLst>
          </p:cNvPr>
          <p:cNvSpPr txBox="1"/>
          <p:nvPr/>
        </p:nvSpPr>
        <p:spPr>
          <a:xfrm>
            <a:off x="0" y="6511881"/>
            <a:ext cx="1347492" cy="369332"/>
          </a:xfrm>
          <a:prstGeom prst="rect">
            <a:avLst/>
          </a:prstGeom>
          <a:noFill/>
        </p:spPr>
        <p:txBody>
          <a:bodyPr wrap="square" rtlCol="0">
            <a:spAutoFit/>
          </a:bodyPr>
          <a:lstStyle/>
          <a:p>
            <a:r>
              <a:rPr lang="en-SG" dirty="0"/>
              <a:t>Fig 4</a:t>
            </a:r>
          </a:p>
        </p:txBody>
      </p:sp>
      <p:pic>
        <p:nvPicPr>
          <p:cNvPr id="3074" name="Picture 2" descr="What are Nematodes? Why are they so beneficial? – Mosskillers">
            <a:extLst>
              <a:ext uri="{FF2B5EF4-FFF2-40B4-BE49-F238E27FC236}">
                <a16:creationId xmlns:a16="http://schemas.microsoft.com/office/drawing/2014/main" id="{037E3C9A-248F-68F0-725D-0F35BB02B879}"/>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6651581" y="3728550"/>
            <a:ext cx="2643981" cy="177127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D752172-91E0-C949-F3A7-962E0E4C2BBA}"/>
              </a:ext>
            </a:extLst>
          </p:cNvPr>
          <p:cNvSpPr txBox="1"/>
          <p:nvPr/>
        </p:nvSpPr>
        <p:spPr>
          <a:xfrm>
            <a:off x="7339216" y="5425384"/>
            <a:ext cx="1971964" cy="369332"/>
          </a:xfrm>
          <a:prstGeom prst="rect">
            <a:avLst/>
          </a:prstGeom>
          <a:noFill/>
        </p:spPr>
        <p:txBody>
          <a:bodyPr wrap="square" rtlCol="0">
            <a:spAutoFit/>
          </a:bodyPr>
          <a:lstStyle/>
          <a:p>
            <a:r>
              <a:rPr lang="en-SG" dirty="0"/>
              <a:t>Nematodes</a:t>
            </a:r>
          </a:p>
        </p:txBody>
      </p:sp>
      <p:pic>
        <p:nvPicPr>
          <p:cNvPr id="12" name="Picture 11">
            <a:extLst>
              <a:ext uri="{FF2B5EF4-FFF2-40B4-BE49-F238E27FC236}">
                <a16:creationId xmlns:a16="http://schemas.microsoft.com/office/drawing/2014/main" id="{121D5620-9E8B-0117-1D91-79DB28D4F0EF}"/>
              </a:ext>
            </a:extLst>
          </p:cNvPr>
          <p:cNvPicPr>
            <a:picLocks noChangeAspect="1"/>
          </p:cNvPicPr>
          <p:nvPr/>
        </p:nvPicPr>
        <p:blipFill>
          <a:blip r:embed="rId5"/>
          <a:srcRect r="58903"/>
          <a:stretch>
            <a:fillRect/>
          </a:stretch>
        </p:blipFill>
        <p:spPr>
          <a:xfrm>
            <a:off x="9295562" y="3689968"/>
            <a:ext cx="2720850" cy="2129561"/>
          </a:xfrm>
          <a:prstGeom prst="rect">
            <a:avLst/>
          </a:prstGeom>
        </p:spPr>
      </p:pic>
      <p:sp>
        <p:nvSpPr>
          <p:cNvPr id="10" name="TextBox 9">
            <a:extLst>
              <a:ext uri="{FF2B5EF4-FFF2-40B4-BE49-F238E27FC236}">
                <a16:creationId xmlns:a16="http://schemas.microsoft.com/office/drawing/2014/main" id="{2B215230-F559-FEE6-808B-6C0D09B73363}"/>
              </a:ext>
            </a:extLst>
          </p:cNvPr>
          <p:cNvSpPr txBox="1"/>
          <p:nvPr/>
        </p:nvSpPr>
        <p:spPr>
          <a:xfrm>
            <a:off x="10471081" y="5625438"/>
            <a:ext cx="1347492" cy="369332"/>
          </a:xfrm>
          <a:prstGeom prst="rect">
            <a:avLst/>
          </a:prstGeom>
          <a:noFill/>
        </p:spPr>
        <p:txBody>
          <a:bodyPr wrap="square" rtlCol="0">
            <a:spAutoFit/>
          </a:bodyPr>
          <a:lstStyle/>
          <a:p>
            <a:r>
              <a:rPr lang="en-SG" dirty="0"/>
              <a:t>Fig S11</a:t>
            </a:r>
          </a:p>
        </p:txBody>
      </p:sp>
      <p:pic>
        <p:nvPicPr>
          <p:cNvPr id="16" name="Picture 15">
            <a:extLst>
              <a:ext uri="{FF2B5EF4-FFF2-40B4-BE49-F238E27FC236}">
                <a16:creationId xmlns:a16="http://schemas.microsoft.com/office/drawing/2014/main" id="{FDA07E8E-42BA-CA15-FDE0-4C9F76EA3B28}"/>
              </a:ext>
            </a:extLst>
          </p:cNvPr>
          <p:cNvPicPr>
            <a:picLocks noChangeAspect="1"/>
          </p:cNvPicPr>
          <p:nvPr/>
        </p:nvPicPr>
        <p:blipFill>
          <a:blip r:embed="rId6"/>
          <a:stretch>
            <a:fillRect/>
          </a:stretch>
        </p:blipFill>
        <p:spPr>
          <a:xfrm>
            <a:off x="2611079" y="4158989"/>
            <a:ext cx="3749964" cy="1270454"/>
          </a:xfrm>
          <a:prstGeom prst="rect">
            <a:avLst/>
          </a:prstGeom>
        </p:spPr>
      </p:pic>
      <p:sp>
        <p:nvSpPr>
          <p:cNvPr id="19" name="Oval 18">
            <a:extLst>
              <a:ext uri="{FF2B5EF4-FFF2-40B4-BE49-F238E27FC236}">
                <a16:creationId xmlns:a16="http://schemas.microsoft.com/office/drawing/2014/main" id="{C9AAC507-3D11-0719-30AB-D7D6B3C9F6A1}"/>
              </a:ext>
            </a:extLst>
          </p:cNvPr>
          <p:cNvSpPr/>
          <p:nvPr/>
        </p:nvSpPr>
        <p:spPr>
          <a:xfrm>
            <a:off x="2752692" y="4105361"/>
            <a:ext cx="820489" cy="40296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0" name="TextBox 19">
            <a:extLst>
              <a:ext uri="{FF2B5EF4-FFF2-40B4-BE49-F238E27FC236}">
                <a16:creationId xmlns:a16="http://schemas.microsoft.com/office/drawing/2014/main" id="{299B3935-1D0F-1CF8-483F-E0105C36DBF5}"/>
              </a:ext>
            </a:extLst>
          </p:cNvPr>
          <p:cNvSpPr txBox="1"/>
          <p:nvPr/>
        </p:nvSpPr>
        <p:spPr>
          <a:xfrm>
            <a:off x="1967361" y="634502"/>
            <a:ext cx="3316554" cy="369332"/>
          </a:xfrm>
          <a:prstGeom prst="rect">
            <a:avLst/>
          </a:prstGeom>
          <a:noFill/>
        </p:spPr>
        <p:txBody>
          <a:bodyPr wrap="square" rtlCol="0">
            <a:spAutoFit/>
          </a:bodyPr>
          <a:lstStyle/>
          <a:p>
            <a:r>
              <a:rPr lang="en-SG" b="1" dirty="0"/>
              <a:t>Translation Efficiency</a:t>
            </a:r>
          </a:p>
        </p:txBody>
      </p:sp>
      <p:sp>
        <p:nvSpPr>
          <p:cNvPr id="21" name="TextBox 20">
            <a:extLst>
              <a:ext uri="{FF2B5EF4-FFF2-40B4-BE49-F238E27FC236}">
                <a16:creationId xmlns:a16="http://schemas.microsoft.com/office/drawing/2014/main" id="{611A3D08-5144-67AF-9BD1-309A860F0AD2}"/>
              </a:ext>
            </a:extLst>
          </p:cNvPr>
          <p:cNvSpPr txBox="1"/>
          <p:nvPr/>
        </p:nvSpPr>
        <p:spPr>
          <a:xfrm>
            <a:off x="309952" y="3484902"/>
            <a:ext cx="1726512" cy="230832"/>
          </a:xfrm>
          <a:prstGeom prst="rect">
            <a:avLst/>
          </a:prstGeom>
          <a:noFill/>
        </p:spPr>
        <p:txBody>
          <a:bodyPr wrap="square" rtlCol="0">
            <a:spAutoFit/>
          </a:bodyPr>
          <a:lstStyle/>
          <a:p>
            <a:r>
              <a:rPr lang="en-SG" sz="900" dirty="0">
                <a:solidFill>
                  <a:srgbClr val="FF0000"/>
                </a:solidFill>
              </a:rPr>
              <a:t>(Not output/input)</a:t>
            </a:r>
          </a:p>
        </p:txBody>
      </p:sp>
      <p:sp>
        <p:nvSpPr>
          <p:cNvPr id="22" name="Content Placeholder 2">
            <a:extLst>
              <a:ext uri="{FF2B5EF4-FFF2-40B4-BE49-F238E27FC236}">
                <a16:creationId xmlns:a16="http://schemas.microsoft.com/office/drawing/2014/main" id="{00598767-3E24-101F-5A1A-ADA1A033E4CA}"/>
              </a:ext>
            </a:extLst>
          </p:cNvPr>
          <p:cNvSpPr txBox="1">
            <a:spLocks/>
          </p:cNvSpPr>
          <p:nvPr/>
        </p:nvSpPr>
        <p:spPr>
          <a:xfrm>
            <a:off x="9920239" y="-632551"/>
            <a:ext cx="2449176" cy="1166956"/>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sz="3200" dirty="0">
                <a:latin typeface="Times New Roman" panose="02020603050405020304" pitchFamily="18" charset="0"/>
                <a:cs typeface="Times New Roman" panose="02020603050405020304" pitchFamily="18" charset="0"/>
              </a:rPr>
              <a:t>Aging &amp; Decoupling</a:t>
            </a:r>
          </a:p>
          <a:p>
            <a:r>
              <a:rPr lang="en-SG" sz="3200" dirty="0">
                <a:latin typeface="Times New Roman" panose="02020603050405020304" pitchFamily="18" charset="0"/>
                <a:cs typeface="Times New Roman" panose="02020603050405020304" pitchFamily="18" charset="0"/>
              </a:rPr>
              <a:t>Linking Decoupling and Proteome changes</a:t>
            </a:r>
          </a:p>
          <a:p>
            <a:r>
              <a:rPr lang="en-SG" sz="3200" dirty="0">
                <a:latin typeface="Times New Roman" panose="02020603050405020304" pitchFamily="18" charset="0"/>
                <a:cs typeface="Times New Roman" panose="02020603050405020304" pitchFamily="18" charset="0"/>
              </a:rPr>
              <a:t>Proteasome inhibition on brain proteome</a:t>
            </a:r>
          </a:p>
          <a:p>
            <a:r>
              <a:rPr lang="en-SG" sz="6400" dirty="0">
                <a:latin typeface="Times New Roman" panose="02020603050405020304" pitchFamily="18" charset="0"/>
                <a:cs typeface="Times New Roman" panose="02020603050405020304" pitchFamily="18" charset="0"/>
              </a:rPr>
              <a:t>Translation Pausing</a:t>
            </a:r>
          </a:p>
          <a:p>
            <a:r>
              <a:rPr lang="en-SG" dirty="0">
                <a:latin typeface="Times New Roman" panose="02020603050405020304" pitchFamily="18" charset="0"/>
                <a:cs typeface="Times New Roman" panose="02020603050405020304" pitchFamily="18" charset="0"/>
              </a:rPr>
              <a:t>How Pausing might occur</a:t>
            </a:r>
          </a:p>
          <a:p>
            <a:endParaRPr lang="en-SG" dirty="0"/>
          </a:p>
        </p:txBody>
      </p:sp>
      <p:pic>
        <p:nvPicPr>
          <p:cNvPr id="24" name="Picture 23">
            <a:extLst>
              <a:ext uri="{FF2B5EF4-FFF2-40B4-BE49-F238E27FC236}">
                <a16:creationId xmlns:a16="http://schemas.microsoft.com/office/drawing/2014/main" id="{73B9DEDC-FF05-35F8-A187-6C6FB27BC32B}"/>
              </a:ext>
            </a:extLst>
          </p:cNvPr>
          <p:cNvPicPr>
            <a:picLocks noChangeAspect="1"/>
          </p:cNvPicPr>
          <p:nvPr/>
        </p:nvPicPr>
        <p:blipFill>
          <a:blip r:embed="rId7"/>
          <a:stretch>
            <a:fillRect/>
          </a:stretch>
        </p:blipFill>
        <p:spPr>
          <a:xfrm>
            <a:off x="2632533" y="1025171"/>
            <a:ext cx="3692944" cy="1959613"/>
          </a:xfrm>
          <a:prstGeom prst="rect">
            <a:avLst/>
          </a:prstGeom>
        </p:spPr>
      </p:pic>
      <p:pic>
        <p:nvPicPr>
          <p:cNvPr id="26" name="Picture 25">
            <a:extLst>
              <a:ext uri="{FF2B5EF4-FFF2-40B4-BE49-F238E27FC236}">
                <a16:creationId xmlns:a16="http://schemas.microsoft.com/office/drawing/2014/main" id="{8D2F5E48-EED1-78CA-1115-06B64F002875}"/>
              </a:ext>
            </a:extLst>
          </p:cNvPr>
          <p:cNvPicPr>
            <a:picLocks noChangeAspect="1"/>
          </p:cNvPicPr>
          <p:nvPr/>
        </p:nvPicPr>
        <p:blipFill>
          <a:blip r:embed="rId8"/>
          <a:stretch>
            <a:fillRect/>
          </a:stretch>
        </p:blipFill>
        <p:spPr>
          <a:xfrm>
            <a:off x="10259" y="3701950"/>
            <a:ext cx="2656593" cy="2092766"/>
          </a:xfrm>
          <a:prstGeom prst="rect">
            <a:avLst/>
          </a:prstGeom>
        </p:spPr>
      </p:pic>
      <p:pic>
        <p:nvPicPr>
          <p:cNvPr id="28" name="Picture 27">
            <a:extLst>
              <a:ext uri="{FF2B5EF4-FFF2-40B4-BE49-F238E27FC236}">
                <a16:creationId xmlns:a16="http://schemas.microsoft.com/office/drawing/2014/main" id="{B0F7F18A-D441-F0B2-B3F6-04C9829998D8}"/>
              </a:ext>
            </a:extLst>
          </p:cNvPr>
          <p:cNvPicPr>
            <a:picLocks noChangeAspect="1"/>
          </p:cNvPicPr>
          <p:nvPr/>
        </p:nvPicPr>
        <p:blipFill>
          <a:blip r:embed="rId9"/>
          <a:stretch>
            <a:fillRect/>
          </a:stretch>
        </p:blipFill>
        <p:spPr>
          <a:xfrm>
            <a:off x="6563268" y="1763817"/>
            <a:ext cx="5495825" cy="1820328"/>
          </a:xfrm>
          <a:prstGeom prst="rect">
            <a:avLst/>
          </a:prstGeom>
        </p:spPr>
      </p:pic>
      <p:sp>
        <p:nvSpPr>
          <p:cNvPr id="29" name="TextBox 28">
            <a:extLst>
              <a:ext uri="{FF2B5EF4-FFF2-40B4-BE49-F238E27FC236}">
                <a16:creationId xmlns:a16="http://schemas.microsoft.com/office/drawing/2014/main" id="{815A1930-1FC0-D36E-5925-7E6C96A61A69}"/>
              </a:ext>
            </a:extLst>
          </p:cNvPr>
          <p:cNvSpPr txBox="1"/>
          <p:nvPr/>
        </p:nvSpPr>
        <p:spPr>
          <a:xfrm>
            <a:off x="8566362" y="634502"/>
            <a:ext cx="3316554" cy="369332"/>
          </a:xfrm>
          <a:prstGeom prst="rect">
            <a:avLst/>
          </a:prstGeom>
          <a:noFill/>
        </p:spPr>
        <p:txBody>
          <a:bodyPr wrap="square" rtlCol="0">
            <a:spAutoFit/>
          </a:bodyPr>
          <a:lstStyle/>
          <a:p>
            <a:r>
              <a:rPr lang="en-SG" b="1" dirty="0"/>
              <a:t>Ribosome Pausing</a:t>
            </a:r>
          </a:p>
        </p:txBody>
      </p:sp>
      <p:sp>
        <p:nvSpPr>
          <p:cNvPr id="17" name="TextBox 16">
            <a:extLst>
              <a:ext uri="{FF2B5EF4-FFF2-40B4-BE49-F238E27FC236}">
                <a16:creationId xmlns:a16="http://schemas.microsoft.com/office/drawing/2014/main" id="{674A6036-6803-5581-D1CD-216F7C24D1C3}"/>
              </a:ext>
            </a:extLst>
          </p:cNvPr>
          <p:cNvSpPr txBox="1"/>
          <p:nvPr/>
        </p:nvSpPr>
        <p:spPr>
          <a:xfrm>
            <a:off x="10271903" y="1686876"/>
            <a:ext cx="2276856" cy="246221"/>
          </a:xfrm>
          <a:prstGeom prst="rect">
            <a:avLst/>
          </a:prstGeom>
          <a:noFill/>
        </p:spPr>
        <p:txBody>
          <a:bodyPr wrap="square" rtlCol="0">
            <a:spAutoFit/>
          </a:bodyPr>
          <a:lstStyle/>
          <a:p>
            <a:r>
              <a:rPr lang="en-SG" sz="1000" dirty="0"/>
              <a:t>(Ribosome Collisions)</a:t>
            </a:r>
          </a:p>
        </p:txBody>
      </p:sp>
      <p:cxnSp>
        <p:nvCxnSpPr>
          <p:cNvPr id="31" name="Straight Connector 30">
            <a:extLst>
              <a:ext uri="{FF2B5EF4-FFF2-40B4-BE49-F238E27FC236}">
                <a16:creationId xmlns:a16="http://schemas.microsoft.com/office/drawing/2014/main" id="{43D9FBFA-5EFA-F53D-AC9C-7BD1AFFDC72F}"/>
              </a:ext>
            </a:extLst>
          </p:cNvPr>
          <p:cNvCxnSpPr>
            <a:cxnSpLocks/>
          </p:cNvCxnSpPr>
          <p:nvPr/>
        </p:nvCxnSpPr>
        <p:spPr>
          <a:xfrm>
            <a:off x="6395484" y="0"/>
            <a:ext cx="0" cy="6858000"/>
          </a:xfrm>
          <a:prstGeom prst="line">
            <a:avLst/>
          </a:prstGeom>
        </p:spPr>
        <p:style>
          <a:lnRef idx="2">
            <a:schemeClr val="dk1"/>
          </a:lnRef>
          <a:fillRef idx="0">
            <a:schemeClr val="dk1"/>
          </a:fillRef>
          <a:effectRef idx="1">
            <a:schemeClr val="dk1"/>
          </a:effectRef>
          <a:fontRef idx="minor">
            <a:schemeClr val="tx1"/>
          </a:fontRef>
        </p:style>
      </p:cxnSp>
      <p:sp>
        <p:nvSpPr>
          <p:cNvPr id="32" name="Oval 31">
            <a:extLst>
              <a:ext uri="{FF2B5EF4-FFF2-40B4-BE49-F238E27FC236}">
                <a16:creationId xmlns:a16="http://schemas.microsoft.com/office/drawing/2014/main" id="{8C798D40-A41D-A391-0697-F382D087327F}"/>
              </a:ext>
            </a:extLst>
          </p:cNvPr>
          <p:cNvSpPr/>
          <p:nvPr/>
        </p:nvSpPr>
        <p:spPr>
          <a:xfrm>
            <a:off x="1962417" y="3899438"/>
            <a:ext cx="728654" cy="302055"/>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pic>
        <p:nvPicPr>
          <p:cNvPr id="3" name="Picture 2">
            <a:extLst>
              <a:ext uri="{FF2B5EF4-FFF2-40B4-BE49-F238E27FC236}">
                <a16:creationId xmlns:a16="http://schemas.microsoft.com/office/drawing/2014/main" id="{C3B0B25F-BB2A-8F91-F958-603BD93F6E7C}"/>
              </a:ext>
            </a:extLst>
          </p:cNvPr>
          <p:cNvPicPr>
            <a:picLocks noChangeAspect="1"/>
          </p:cNvPicPr>
          <p:nvPr/>
        </p:nvPicPr>
        <p:blipFill>
          <a:blip r:embed="rId10"/>
          <a:stretch>
            <a:fillRect/>
          </a:stretch>
        </p:blipFill>
        <p:spPr>
          <a:xfrm>
            <a:off x="7339216" y="525868"/>
            <a:ext cx="1207402" cy="906447"/>
          </a:xfrm>
          <a:prstGeom prst="rect">
            <a:avLst/>
          </a:prstGeom>
        </p:spPr>
      </p:pic>
    </p:spTree>
    <p:extLst>
      <p:ext uri="{BB962C8B-B14F-4D97-AF65-F5344CB8AC3E}">
        <p14:creationId xmlns:p14="http://schemas.microsoft.com/office/powerpoint/2010/main" val="9722326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39F7BB2-4DC1-196B-9D92-155DF77EB6C4}"/>
              </a:ext>
            </a:extLst>
          </p:cNvPr>
          <p:cNvSpPr>
            <a:spLocks noGrp="1"/>
          </p:cNvSpPr>
          <p:nvPr>
            <p:ph idx="1"/>
          </p:nvPr>
        </p:nvSpPr>
        <p:spPr>
          <a:xfrm>
            <a:off x="6840322" y="2079907"/>
            <a:ext cx="4301107" cy="4351338"/>
          </a:xfrm>
        </p:spPr>
        <p:txBody>
          <a:bodyPr/>
          <a:lstStyle/>
          <a:p>
            <a:r>
              <a:rPr lang="en-SG" dirty="0">
                <a:latin typeface="Times New Roman" panose="02020603050405020304" pitchFamily="18" charset="0"/>
                <a:cs typeface="Times New Roman" panose="02020603050405020304" pitchFamily="18" charset="0"/>
              </a:rPr>
              <a:t>Ribosome pausing may underlie the decreasing abundance of ribosomal &amp; binding proteins in aging brains</a:t>
            </a:r>
          </a:p>
        </p:txBody>
      </p:sp>
      <p:pic>
        <p:nvPicPr>
          <p:cNvPr id="4" name="Picture 3">
            <a:extLst>
              <a:ext uri="{FF2B5EF4-FFF2-40B4-BE49-F238E27FC236}">
                <a16:creationId xmlns:a16="http://schemas.microsoft.com/office/drawing/2014/main" id="{B1ED6B62-BC7B-8528-5F25-60FB55A9D5C3}"/>
              </a:ext>
            </a:extLst>
          </p:cNvPr>
          <p:cNvPicPr>
            <a:picLocks noChangeAspect="1"/>
          </p:cNvPicPr>
          <p:nvPr/>
        </p:nvPicPr>
        <p:blipFill>
          <a:blip r:embed="rId3"/>
          <a:srcRect t="57973" r="59257"/>
          <a:stretch>
            <a:fillRect/>
          </a:stretch>
        </p:blipFill>
        <p:spPr>
          <a:xfrm>
            <a:off x="79745" y="0"/>
            <a:ext cx="4227482" cy="3524705"/>
          </a:xfrm>
          <a:prstGeom prst="rect">
            <a:avLst/>
          </a:prstGeom>
        </p:spPr>
      </p:pic>
      <p:sp>
        <p:nvSpPr>
          <p:cNvPr id="5" name="TextBox 4">
            <a:extLst>
              <a:ext uri="{FF2B5EF4-FFF2-40B4-BE49-F238E27FC236}">
                <a16:creationId xmlns:a16="http://schemas.microsoft.com/office/drawing/2014/main" id="{FDFA1A51-76BA-7B82-5A5A-4B147671AC2C}"/>
              </a:ext>
            </a:extLst>
          </p:cNvPr>
          <p:cNvSpPr txBox="1"/>
          <p:nvPr/>
        </p:nvSpPr>
        <p:spPr>
          <a:xfrm>
            <a:off x="0" y="6511881"/>
            <a:ext cx="1347492" cy="369332"/>
          </a:xfrm>
          <a:prstGeom prst="rect">
            <a:avLst/>
          </a:prstGeom>
          <a:noFill/>
        </p:spPr>
        <p:txBody>
          <a:bodyPr wrap="square" rtlCol="0">
            <a:spAutoFit/>
          </a:bodyPr>
          <a:lstStyle/>
          <a:p>
            <a:r>
              <a:rPr lang="en-SG" dirty="0"/>
              <a:t>Fig 4</a:t>
            </a:r>
          </a:p>
        </p:txBody>
      </p:sp>
      <p:pic>
        <p:nvPicPr>
          <p:cNvPr id="8" name="Picture 7">
            <a:extLst>
              <a:ext uri="{FF2B5EF4-FFF2-40B4-BE49-F238E27FC236}">
                <a16:creationId xmlns:a16="http://schemas.microsoft.com/office/drawing/2014/main" id="{8AAD04F4-3294-E11A-7442-922BDDA9BF8A}"/>
              </a:ext>
            </a:extLst>
          </p:cNvPr>
          <p:cNvPicPr>
            <a:picLocks noChangeAspect="1"/>
          </p:cNvPicPr>
          <p:nvPr/>
        </p:nvPicPr>
        <p:blipFill>
          <a:blip r:embed="rId3"/>
          <a:srcRect l="42623" t="57973" r="21373"/>
          <a:stretch>
            <a:fillRect/>
          </a:stretch>
        </p:blipFill>
        <p:spPr>
          <a:xfrm>
            <a:off x="0" y="3188250"/>
            <a:ext cx="3573624" cy="3371655"/>
          </a:xfrm>
          <a:prstGeom prst="rect">
            <a:avLst/>
          </a:prstGeom>
        </p:spPr>
      </p:pic>
      <p:sp>
        <p:nvSpPr>
          <p:cNvPr id="12" name="TextBox 11">
            <a:extLst>
              <a:ext uri="{FF2B5EF4-FFF2-40B4-BE49-F238E27FC236}">
                <a16:creationId xmlns:a16="http://schemas.microsoft.com/office/drawing/2014/main" id="{4F8774BE-46C2-CE94-BA6C-7865DACDECE1}"/>
              </a:ext>
            </a:extLst>
          </p:cNvPr>
          <p:cNvSpPr txBox="1"/>
          <p:nvPr/>
        </p:nvSpPr>
        <p:spPr>
          <a:xfrm>
            <a:off x="4140610" y="1115377"/>
            <a:ext cx="1815084" cy="261610"/>
          </a:xfrm>
          <a:prstGeom prst="rect">
            <a:avLst/>
          </a:prstGeom>
          <a:noFill/>
        </p:spPr>
        <p:txBody>
          <a:bodyPr wrap="square" rtlCol="0">
            <a:spAutoFit/>
          </a:bodyPr>
          <a:lstStyle/>
          <a:p>
            <a:r>
              <a:rPr lang="en-SG" sz="1100" dirty="0"/>
              <a:t>(More basic AAs)</a:t>
            </a:r>
          </a:p>
        </p:txBody>
      </p:sp>
      <p:cxnSp>
        <p:nvCxnSpPr>
          <p:cNvPr id="14" name="Straight Arrow Connector 13">
            <a:extLst>
              <a:ext uri="{FF2B5EF4-FFF2-40B4-BE49-F238E27FC236}">
                <a16:creationId xmlns:a16="http://schemas.microsoft.com/office/drawing/2014/main" id="{63640CCB-0EA0-C378-C30E-C833088F7C7B}"/>
              </a:ext>
            </a:extLst>
          </p:cNvPr>
          <p:cNvCxnSpPr/>
          <p:nvPr/>
        </p:nvCxnSpPr>
        <p:spPr>
          <a:xfrm flipV="1">
            <a:off x="494388" y="1680046"/>
            <a:ext cx="1623170" cy="686894"/>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5" name="Content Placeholder 2">
            <a:extLst>
              <a:ext uri="{FF2B5EF4-FFF2-40B4-BE49-F238E27FC236}">
                <a16:creationId xmlns:a16="http://schemas.microsoft.com/office/drawing/2014/main" id="{8CC17A9C-41A8-CC45-26D0-36B3957EC310}"/>
              </a:ext>
            </a:extLst>
          </p:cNvPr>
          <p:cNvSpPr txBox="1">
            <a:spLocks/>
          </p:cNvSpPr>
          <p:nvPr/>
        </p:nvSpPr>
        <p:spPr>
          <a:xfrm>
            <a:off x="9920239" y="-632551"/>
            <a:ext cx="2449176" cy="1166956"/>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sz="3200" dirty="0">
                <a:latin typeface="Times New Roman" panose="02020603050405020304" pitchFamily="18" charset="0"/>
                <a:cs typeface="Times New Roman" panose="02020603050405020304" pitchFamily="18" charset="0"/>
              </a:rPr>
              <a:t>Aging &amp; Decoupling</a:t>
            </a:r>
          </a:p>
          <a:p>
            <a:r>
              <a:rPr lang="en-SG" sz="3200" dirty="0">
                <a:latin typeface="Times New Roman" panose="02020603050405020304" pitchFamily="18" charset="0"/>
                <a:cs typeface="Times New Roman" panose="02020603050405020304" pitchFamily="18" charset="0"/>
              </a:rPr>
              <a:t>Linking Decoupling and Proteome changes</a:t>
            </a:r>
          </a:p>
          <a:p>
            <a:r>
              <a:rPr lang="en-SG" sz="3200" dirty="0">
                <a:latin typeface="Times New Roman" panose="02020603050405020304" pitchFamily="18" charset="0"/>
                <a:cs typeface="Times New Roman" panose="02020603050405020304" pitchFamily="18" charset="0"/>
              </a:rPr>
              <a:t>Proteasome inhibition on brain proteome</a:t>
            </a:r>
          </a:p>
          <a:p>
            <a:r>
              <a:rPr lang="en-SG" sz="6400" dirty="0">
                <a:latin typeface="Times New Roman" panose="02020603050405020304" pitchFamily="18" charset="0"/>
                <a:cs typeface="Times New Roman" panose="02020603050405020304" pitchFamily="18" charset="0"/>
              </a:rPr>
              <a:t>Translation Pausing</a:t>
            </a:r>
          </a:p>
          <a:p>
            <a:r>
              <a:rPr lang="en-SG" dirty="0">
                <a:latin typeface="Times New Roman" panose="02020603050405020304" pitchFamily="18" charset="0"/>
                <a:cs typeface="Times New Roman" panose="02020603050405020304" pitchFamily="18" charset="0"/>
              </a:rPr>
              <a:t>How Pausing might occur</a:t>
            </a:r>
          </a:p>
          <a:p>
            <a:endParaRPr lang="en-SG" dirty="0"/>
          </a:p>
        </p:txBody>
      </p:sp>
    </p:spTree>
    <p:extLst>
      <p:ext uri="{BB962C8B-B14F-4D97-AF65-F5344CB8AC3E}">
        <p14:creationId xmlns:p14="http://schemas.microsoft.com/office/powerpoint/2010/main" val="2493681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D76967-AE18-4E1C-9627-F43E547B9D44}"/>
            </a:ext>
          </a:extLst>
        </p:cNvPr>
        <p:cNvGrpSpPr/>
        <p:nvPr/>
      </p:nvGrpSpPr>
      <p:grpSpPr>
        <a:xfrm>
          <a:off x="0" y="0"/>
          <a:ext cx="0" cy="0"/>
          <a:chOff x="0" y="0"/>
          <a:chExt cx="0" cy="0"/>
        </a:xfrm>
      </p:grpSpPr>
      <p:sp>
        <p:nvSpPr>
          <p:cNvPr id="7" name="Content Placeholder 2">
            <a:extLst>
              <a:ext uri="{FF2B5EF4-FFF2-40B4-BE49-F238E27FC236}">
                <a16:creationId xmlns:a16="http://schemas.microsoft.com/office/drawing/2014/main" id="{251D7D97-BECC-BAE1-5A07-76491C11091E}"/>
              </a:ext>
            </a:extLst>
          </p:cNvPr>
          <p:cNvSpPr>
            <a:spLocks noGrp="1"/>
          </p:cNvSpPr>
          <p:nvPr>
            <p:ph idx="1"/>
          </p:nvPr>
        </p:nvSpPr>
        <p:spPr>
          <a:xfrm>
            <a:off x="2476500" y="4947795"/>
            <a:ext cx="6393118" cy="1467115"/>
          </a:xfrm>
        </p:spPr>
        <p:txBody>
          <a:bodyPr>
            <a:normAutofit fontScale="92500" lnSpcReduction="20000"/>
          </a:bodyPr>
          <a:lstStyle/>
          <a:p>
            <a:r>
              <a:rPr lang="en-SG" dirty="0">
                <a:latin typeface="Times New Roman" panose="02020603050405020304" pitchFamily="18" charset="0"/>
                <a:cs typeface="Times New Roman" panose="02020603050405020304" pitchFamily="18" charset="0"/>
              </a:rPr>
              <a:t>Decreased tRNA synthetase levels in old brains</a:t>
            </a:r>
          </a:p>
          <a:p>
            <a:r>
              <a:rPr lang="en-SG" dirty="0">
                <a:latin typeface="Times New Roman" panose="02020603050405020304" pitchFamily="18" charset="0"/>
                <a:cs typeface="Times New Roman" panose="02020603050405020304" pitchFamily="18" charset="0"/>
              </a:rPr>
              <a:t>Decreased tRNA charging may contribute to ribosome pausing</a:t>
            </a:r>
          </a:p>
        </p:txBody>
      </p:sp>
      <p:pic>
        <p:nvPicPr>
          <p:cNvPr id="9" name="Picture 8">
            <a:extLst>
              <a:ext uri="{FF2B5EF4-FFF2-40B4-BE49-F238E27FC236}">
                <a16:creationId xmlns:a16="http://schemas.microsoft.com/office/drawing/2014/main" id="{00DA44E7-F2F1-809B-BA91-5B1CB60D2EA6}"/>
              </a:ext>
            </a:extLst>
          </p:cNvPr>
          <p:cNvPicPr>
            <a:picLocks noChangeAspect="1"/>
          </p:cNvPicPr>
          <p:nvPr/>
        </p:nvPicPr>
        <p:blipFill>
          <a:blip r:embed="rId3"/>
          <a:srcRect r="77020" b="38125"/>
          <a:stretch>
            <a:fillRect/>
          </a:stretch>
        </p:blipFill>
        <p:spPr>
          <a:xfrm>
            <a:off x="69898" y="62365"/>
            <a:ext cx="2365392" cy="5045256"/>
          </a:xfrm>
          <a:prstGeom prst="rect">
            <a:avLst/>
          </a:prstGeom>
        </p:spPr>
      </p:pic>
      <p:sp>
        <p:nvSpPr>
          <p:cNvPr id="10" name="TextBox 9">
            <a:extLst>
              <a:ext uri="{FF2B5EF4-FFF2-40B4-BE49-F238E27FC236}">
                <a16:creationId xmlns:a16="http://schemas.microsoft.com/office/drawing/2014/main" id="{A541D6FF-D7AF-1654-E195-A57491600549}"/>
              </a:ext>
            </a:extLst>
          </p:cNvPr>
          <p:cNvSpPr txBox="1"/>
          <p:nvPr/>
        </p:nvSpPr>
        <p:spPr>
          <a:xfrm>
            <a:off x="-32657" y="6488668"/>
            <a:ext cx="1347492" cy="369332"/>
          </a:xfrm>
          <a:prstGeom prst="rect">
            <a:avLst/>
          </a:prstGeom>
          <a:noFill/>
        </p:spPr>
        <p:txBody>
          <a:bodyPr wrap="square" rtlCol="0">
            <a:spAutoFit/>
          </a:bodyPr>
          <a:lstStyle/>
          <a:p>
            <a:r>
              <a:rPr lang="en-SG" dirty="0"/>
              <a:t>Fig 5</a:t>
            </a:r>
          </a:p>
        </p:txBody>
      </p:sp>
      <p:pic>
        <p:nvPicPr>
          <p:cNvPr id="15" name="Picture 14">
            <a:extLst>
              <a:ext uri="{FF2B5EF4-FFF2-40B4-BE49-F238E27FC236}">
                <a16:creationId xmlns:a16="http://schemas.microsoft.com/office/drawing/2014/main" id="{4D6C70E0-7C1F-1F23-1080-C6293B4C0797}"/>
              </a:ext>
            </a:extLst>
          </p:cNvPr>
          <p:cNvPicPr>
            <a:picLocks noChangeAspect="1"/>
          </p:cNvPicPr>
          <p:nvPr/>
        </p:nvPicPr>
        <p:blipFill>
          <a:blip r:embed="rId4"/>
          <a:stretch>
            <a:fillRect/>
          </a:stretch>
        </p:blipFill>
        <p:spPr>
          <a:xfrm>
            <a:off x="4830499" y="2434196"/>
            <a:ext cx="5146939" cy="2416678"/>
          </a:xfrm>
          <a:prstGeom prst="rect">
            <a:avLst/>
          </a:prstGeom>
        </p:spPr>
      </p:pic>
      <p:sp>
        <p:nvSpPr>
          <p:cNvPr id="17" name="Content Placeholder 2">
            <a:extLst>
              <a:ext uri="{FF2B5EF4-FFF2-40B4-BE49-F238E27FC236}">
                <a16:creationId xmlns:a16="http://schemas.microsoft.com/office/drawing/2014/main" id="{A61B7A26-4977-3418-AF2E-B606DBD286FB}"/>
              </a:ext>
            </a:extLst>
          </p:cNvPr>
          <p:cNvSpPr txBox="1">
            <a:spLocks/>
          </p:cNvSpPr>
          <p:nvPr/>
        </p:nvSpPr>
        <p:spPr>
          <a:xfrm>
            <a:off x="9920239" y="-818818"/>
            <a:ext cx="2449176" cy="1166956"/>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sz="3200" dirty="0">
                <a:latin typeface="Times New Roman" panose="02020603050405020304" pitchFamily="18" charset="0"/>
                <a:cs typeface="Times New Roman" panose="02020603050405020304" pitchFamily="18" charset="0"/>
              </a:rPr>
              <a:t>Aging &amp; Decoupling</a:t>
            </a:r>
          </a:p>
          <a:p>
            <a:r>
              <a:rPr lang="en-SG" sz="3200" dirty="0">
                <a:latin typeface="Times New Roman" panose="02020603050405020304" pitchFamily="18" charset="0"/>
                <a:cs typeface="Times New Roman" panose="02020603050405020304" pitchFamily="18" charset="0"/>
              </a:rPr>
              <a:t>Linking Decoupling and Proteome changes</a:t>
            </a:r>
          </a:p>
          <a:p>
            <a:r>
              <a:rPr lang="en-SG" sz="3200" dirty="0">
                <a:latin typeface="Times New Roman" panose="02020603050405020304" pitchFamily="18" charset="0"/>
                <a:cs typeface="Times New Roman" panose="02020603050405020304" pitchFamily="18" charset="0"/>
              </a:rPr>
              <a:t>Proteasome inhibition on brain proteome</a:t>
            </a:r>
          </a:p>
          <a:p>
            <a:r>
              <a:rPr lang="en-SG" sz="3200" dirty="0">
                <a:latin typeface="Times New Roman" panose="02020603050405020304" pitchFamily="18" charset="0"/>
                <a:cs typeface="Times New Roman" panose="02020603050405020304" pitchFamily="18" charset="0"/>
              </a:rPr>
              <a:t>Translation Pausing</a:t>
            </a:r>
          </a:p>
          <a:p>
            <a:r>
              <a:rPr lang="en-SG" sz="6400" dirty="0">
                <a:latin typeface="Times New Roman" panose="02020603050405020304" pitchFamily="18" charset="0"/>
                <a:cs typeface="Times New Roman" panose="02020603050405020304" pitchFamily="18" charset="0"/>
              </a:rPr>
              <a:t>How Pausing might occur</a:t>
            </a:r>
          </a:p>
          <a:p>
            <a:endParaRPr lang="en-SG" dirty="0"/>
          </a:p>
        </p:txBody>
      </p:sp>
      <p:pic>
        <p:nvPicPr>
          <p:cNvPr id="3" name="Picture 2">
            <a:extLst>
              <a:ext uri="{FF2B5EF4-FFF2-40B4-BE49-F238E27FC236}">
                <a16:creationId xmlns:a16="http://schemas.microsoft.com/office/drawing/2014/main" id="{8177616E-6049-F8C0-6238-EFA441998DBD}"/>
              </a:ext>
            </a:extLst>
          </p:cNvPr>
          <p:cNvPicPr>
            <a:picLocks noChangeAspect="1"/>
          </p:cNvPicPr>
          <p:nvPr/>
        </p:nvPicPr>
        <p:blipFill>
          <a:blip r:embed="rId5"/>
          <a:stretch>
            <a:fillRect/>
          </a:stretch>
        </p:blipFill>
        <p:spPr>
          <a:xfrm>
            <a:off x="4915477" y="520524"/>
            <a:ext cx="6229350" cy="1913672"/>
          </a:xfrm>
          <a:prstGeom prst="rect">
            <a:avLst/>
          </a:prstGeom>
        </p:spPr>
      </p:pic>
      <p:sp>
        <p:nvSpPr>
          <p:cNvPr id="4" name="TextBox 3">
            <a:extLst>
              <a:ext uri="{FF2B5EF4-FFF2-40B4-BE49-F238E27FC236}">
                <a16:creationId xmlns:a16="http://schemas.microsoft.com/office/drawing/2014/main" id="{4F82FD41-158D-A821-397C-B4F42C6950B8}"/>
              </a:ext>
            </a:extLst>
          </p:cNvPr>
          <p:cNvSpPr txBox="1"/>
          <p:nvPr/>
        </p:nvSpPr>
        <p:spPr>
          <a:xfrm>
            <a:off x="8869618" y="443090"/>
            <a:ext cx="1347492" cy="369332"/>
          </a:xfrm>
          <a:prstGeom prst="rect">
            <a:avLst/>
          </a:prstGeom>
          <a:noFill/>
        </p:spPr>
        <p:txBody>
          <a:bodyPr wrap="square" rtlCol="0">
            <a:spAutoFit/>
          </a:bodyPr>
          <a:lstStyle/>
          <a:p>
            <a:r>
              <a:rPr lang="en-SG" dirty="0"/>
              <a:t>Fig S12</a:t>
            </a:r>
          </a:p>
        </p:txBody>
      </p:sp>
      <p:pic>
        <p:nvPicPr>
          <p:cNvPr id="6" name="Picture 5">
            <a:extLst>
              <a:ext uri="{FF2B5EF4-FFF2-40B4-BE49-F238E27FC236}">
                <a16:creationId xmlns:a16="http://schemas.microsoft.com/office/drawing/2014/main" id="{2EEC05DF-F3C4-72AA-C30D-2EB3D7A2C14C}"/>
              </a:ext>
            </a:extLst>
          </p:cNvPr>
          <p:cNvPicPr>
            <a:picLocks noChangeAspect="1"/>
          </p:cNvPicPr>
          <p:nvPr/>
        </p:nvPicPr>
        <p:blipFill>
          <a:blip r:embed="rId6"/>
          <a:stretch>
            <a:fillRect/>
          </a:stretch>
        </p:blipFill>
        <p:spPr>
          <a:xfrm>
            <a:off x="2595935" y="35072"/>
            <a:ext cx="2290315" cy="4675041"/>
          </a:xfrm>
          <a:prstGeom prst="rect">
            <a:avLst/>
          </a:prstGeom>
        </p:spPr>
      </p:pic>
      <p:sp>
        <p:nvSpPr>
          <p:cNvPr id="11" name="TextBox 10">
            <a:extLst>
              <a:ext uri="{FF2B5EF4-FFF2-40B4-BE49-F238E27FC236}">
                <a16:creationId xmlns:a16="http://schemas.microsoft.com/office/drawing/2014/main" id="{FB50CD40-9E0F-7B8E-1F79-85EC240F1458}"/>
              </a:ext>
            </a:extLst>
          </p:cNvPr>
          <p:cNvSpPr txBox="1"/>
          <p:nvPr/>
        </p:nvSpPr>
        <p:spPr>
          <a:xfrm>
            <a:off x="3815766" y="1972482"/>
            <a:ext cx="1715118" cy="400110"/>
          </a:xfrm>
          <a:prstGeom prst="rect">
            <a:avLst/>
          </a:prstGeom>
          <a:noFill/>
        </p:spPr>
        <p:txBody>
          <a:bodyPr wrap="square" rtlCol="0">
            <a:spAutoFit/>
          </a:bodyPr>
          <a:lstStyle/>
          <a:p>
            <a:r>
              <a:rPr lang="en-SG" sz="1000" dirty="0">
                <a:solidFill>
                  <a:srgbClr val="FF0000"/>
                </a:solidFill>
              </a:rPr>
              <a:t>Total Abundance Unchanged</a:t>
            </a:r>
          </a:p>
        </p:txBody>
      </p:sp>
    </p:spTree>
    <p:extLst>
      <p:ext uri="{BB962C8B-B14F-4D97-AF65-F5344CB8AC3E}">
        <p14:creationId xmlns:p14="http://schemas.microsoft.com/office/powerpoint/2010/main" val="14706889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8C886788-700E-4D20-9F80-E0E96837A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Freeform: Shape 24">
            <a:extLst>
              <a:ext uri="{FF2B5EF4-FFF2-40B4-BE49-F238E27FC236}">
                <a16:creationId xmlns:a16="http://schemas.microsoft.com/office/drawing/2014/main" id="{1850674C-4E08-4C62-A3E2-6337FE4F7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7" name="Freeform: Shape 26">
            <a:extLst>
              <a:ext uri="{FF2B5EF4-FFF2-40B4-BE49-F238E27FC236}">
                <a16:creationId xmlns:a16="http://schemas.microsoft.com/office/drawing/2014/main" id="{BCE4FF05-2B0C-4C97-A9B4-E163085A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81EA537-6AC3-1B53-9B56-BF6D15C1ED36}"/>
              </a:ext>
            </a:extLst>
          </p:cNvPr>
          <p:cNvSpPr>
            <a:spLocks noGrp="1"/>
          </p:cNvSpPr>
          <p:nvPr>
            <p:ph type="title"/>
          </p:nvPr>
        </p:nvSpPr>
        <p:spPr>
          <a:xfrm>
            <a:off x="475488" y="1124712"/>
            <a:ext cx="4023360" cy="3200400"/>
          </a:xfrm>
        </p:spPr>
        <p:txBody>
          <a:bodyPr vert="horz" lIns="91440" tIns="45720" rIns="91440" bIns="45720" rtlCol="0" anchor="b">
            <a:normAutofit/>
          </a:bodyPr>
          <a:lstStyle/>
          <a:p>
            <a:r>
              <a:rPr lang="en-US" sz="4800" dirty="0">
                <a:latin typeface="Times New Roman" panose="02020603050405020304" pitchFamily="18" charset="0"/>
                <a:cs typeface="Times New Roman" panose="02020603050405020304" pitchFamily="18" charset="0"/>
              </a:rPr>
              <a:t>Protein Biosynthesis Model</a:t>
            </a:r>
          </a:p>
        </p:txBody>
      </p:sp>
      <p:sp>
        <p:nvSpPr>
          <p:cNvPr id="29" name="Rectangle 28">
            <a:extLst>
              <a:ext uri="{FF2B5EF4-FFF2-40B4-BE49-F238E27FC236}">
                <a16:creationId xmlns:a16="http://schemas.microsoft.com/office/drawing/2014/main" id="{529C2A7A-A6B6-4A56-B11C-8E967D88A6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9B732BF9-B08F-5FD7-3030-17D02FF01D65}"/>
              </a:ext>
            </a:extLst>
          </p:cNvPr>
          <p:cNvPicPr>
            <a:picLocks noChangeAspect="1"/>
          </p:cNvPicPr>
          <p:nvPr/>
        </p:nvPicPr>
        <p:blipFill>
          <a:blip r:embed="rId3"/>
          <a:stretch>
            <a:fillRect/>
          </a:stretch>
        </p:blipFill>
        <p:spPr>
          <a:xfrm>
            <a:off x="5735744" y="2924304"/>
            <a:ext cx="5850989" cy="3057142"/>
          </a:xfrm>
          <a:prstGeom prst="rect">
            <a:avLst/>
          </a:prstGeom>
        </p:spPr>
      </p:pic>
      <p:sp>
        <p:nvSpPr>
          <p:cNvPr id="31" name="Rectangle 30">
            <a:extLst>
              <a:ext uri="{FF2B5EF4-FFF2-40B4-BE49-F238E27FC236}">
                <a16:creationId xmlns:a16="http://schemas.microsoft.com/office/drawing/2014/main" id="{FDBD7205-E536-4134-8768-AC3E1A3C5E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FE75E315-6343-B823-509D-065DE8785396}"/>
              </a:ext>
            </a:extLst>
          </p:cNvPr>
          <p:cNvPicPr>
            <a:picLocks noChangeAspect="1"/>
          </p:cNvPicPr>
          <p:nvPr/>
        </p:nvPicPr>
        <p:blipFill>
          <a:blip r:embed="rId4"/>
          <a:stretch>
            <a:fillRect/>
          </a:stretch>
        </p:blipFill>
        <p:spPr>
          <a:xfrm>
            <a:off x="5735744" y="340631"/>
            <a:ext cx="2370495" cy="2340864"/>
          </a:xfrm>
          <a:prstGeom prst="rect">
            <a:avLst/>
          </a:prstGeom>
        </p:spPr>
      </p:pic>
      <p:pic>
        <p:nvPicPr>
          <p:cNvPr id="7" name="Content Placeholder 6">
            <a:extLst>
              <a:ext uri="{FF2B5EF4-FFF2-40B4-BE49-F238E27FC236}">
                <a16:creationId xmlns:a16="http://schemas.microsoft.com/office/drawing/2014/main" id="{40B8E59C-042B-CB14-9D54-0226F0985768}"/>
              </a:ext>
            </a:extLst>
          </p:cNvPr>
          <p:cNvPicPr>
            <a:picLocks noChangeAspect="1"/>
          </p:cNvPicPr>
          <p:nvPr/>
        </p:nvPicPr>
        <p:blipFill>
          <a:blip r:embed="rId5"/>
          <a:stretch>
            <a:fillRect/>
          </a:stretch>
        </p:blipFill>
        <p:spPr>
          <a:xfrm>
            <a:off x="9021638" y="362340"/>
            <a:ext cx="2457599" cy="2340864"/>
          </a:xfrm>
          <a:prstGeom prst="rect">
            <a:avLst/>
          </a:prstGeom>
        </p:spPr>
      </p:pic>
      <p:sp>
        <p:nvSpPr>
          <p:cNvPr id="10" name="TextBox 9">
            <a:extLst>
              <a:ext uri="{FF2B5EF4-FFF2-40B4-BE49-F238E27FC236}">
                <a16:creationId xmlns:a16="http://schemas.microsoft.com/office/drawing/2014/main" id="{E0B468B1-F488-0EB2-F8CD-C81DD9D2973E}"/>
              </a:ext>
            </a:extLst>
          </p:cNvPr>
          <p:cNvSpPr txBox="1"/>
          <p:nvPr/>
        </p:nvSpPr>
        <p:spPr>
          <a:xfrm>
            <a:off x="0" y="6511881"/>
            <a:ext cx="1347492" cy="369332"/>
          </a:xfrm>
          <a:prstGeom prst="rect">
            <a:avLst/>
          </a:prstGeom>
          <a:noFill/>
        </p:spPr>
        <p:txBody>
          <a:bodyPr wrap="square" rtlCol="0">
            <a:spAutoFit/>
          </a:bodyPr>
          <a:lstStyle/>
          <a:p>
            <a:r>
              <a:rPr lang="en-SG" dirty="0"/>
              <a:t>Fig 6</a:t>
            </a:r>
          </a:p>
        </p:txBody>
      </p:sp>
      <p:sp>
        <p:nvSpPr>
          <p:cNvPr id="11" name="TextBox 10">
            <a:extLst>
              <a:ext uri="{FF2B5EF4-FFF2-40B4-BE49-F238E27FC236}">
                <a16:creationId xmlns:a16="http://schemas.microsoft.com/office/drawing/2014/main" id="{27B148D4-60AA-D517-222F-184F680D41DA}"/>
              </a:ext>
            </a:extLst>
          </p:cNvPr>
          <p:cNvSpPr txBox="1"/>
          <p:nvPr/>
        </p:nvSpPr>
        <p:spPr>
          <a:xfrm>
            <a:off x="7450814" y="-14350"/>
            <a:ext cx="2420847" cy="369332"/>
          </a:xfrm>
          <a:prstGeom prst="rect">
            <a:avLst/>
          </a:prstGeom>
          <a:noFill/>
        </p:spPr>
        <p:txBody>
          <a:bodyPr wrap="square" rtlCol="0">
            <a:spAutoFit/>
          </a:bodyPr>
          <a:lstStyle/>
          <a:p>
            <a:r>
              <a:rPr lang="en-SG" dirty="0"/>
              <a:t>Mass Spectrometry</a:t>
            </a:r>
          </a:p>
        </p:txBody>
      </p:sp>
    </p:spTree>
    <p:extLst>
      <p:ext uri="{BB962C8B-B14F-4D97-AF65-F5344CB8AC3E}">
        <p14:creationId xmlns:p14="http://schemas.microsoft.com/office/powerpoint/2010/main" val="7624106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CDC8C-98C3-D3DD-17F8-8E7DC1742D81}"/>
              </a:ext>
            </a:extLst>
          </p:cNvPr>
          <p:cNvSpPr>
            <a:spLocks noGrp="1"/>
          </p:cNvSpPr>
          <p:nvPr>
            <p:ph type="title"/>
          </p:nvPr>
        </p:nvSpPr>
        <p:spPr/>
        <p:txBody>
          <a:bodyPr/>
          <a:lstStyle/>
          <a:p>
            <a:r>
              <a:rPr lang="en-SG" dirty="0">
                <a:latin typeface="Times New Roman" panose="02020603050405020304" pitchFamily="18" charset="0"/>
                <a:cs typeface="Times New Roman" panose="02020603050405020304" pitchFamily="18" charset="0"/>
              </a:rPr>
              <a:t>Conclusions</a:t>
            </a:r>
          </a:p>
        </p:txBody>
      </p:sp>
      <p:sp>
        <p:nvSpPr>
          <p:cNvPr id="3" name="Content Placeholder 2">
            <a:extLst>
              <a:ext uri="{FF2B5EF4-FFF2-40B4-BE49-F238E27FC236}">
                <a16:creationId xmlns:a16="http://schemas.microsoft.com/office/drawing/2014/main" id="{6F32B1F5-85E7-D5BF-CF3D-B9B97AA8CC76}"/>
              </a:ext>
            </a:extLst>
          </p:cNvPr>
          <p:cNvSpPr>
            <a:spLocks noGrp="1"/>
          </p:cNvSpPr>
          <p:nvPr>
            <p:ph idx="1"/>
          </p:nvPr>
        </p:nvSpPr>
        <p:spPr/>
        <p:txBody>
          <a:bodyPr/>
          <a:lstStyle/>
          <a:p>
            <a:r>
              <a:rPr lang="en-SG" dirty="0">
                <a:latin typeface="Times New Roman" panose="02020603050405020304" pitchFamily="18" charset="0"/>
                <a:cs typeface="Times New Roman" panose="02020603050405020304" pitchFamily="18" charset="0"/>
              </a:rPr>
              <a:t>More Protein Transcript Decoupling (-</a:t>
            </a:r>
            <a:r>
              <a:rPr lang="en-SG" dirty="0" err="1">
                <a:latin typeface="Times New Roman" panose="02020603050405020304" pitchFamily="18" charset="0"/>
                <a:cs typeface="Times New Roman" panose="02020603050405020304" pitchFamily="18" charset="0"/>
              </a:rPr>
              <a:t>ve</a:t>
            </a:r>
            <a:r>
              <a:rPr lang="en-SG" dirty="0">
                <a:latin typeface="Times New Roman" panose="02020603050405020304" pitchFamily="18" charset="0"/>
                <a:cs typeface="Times New Roman" panose="02020603050405020304" pitchFamily="18" charset="0"/>
              </a:rPr>
              <a:t>) occurs with aging</a:t>
            </a:r>
          </a:p>
          <a:p>
            <a:r>
              <a:rPr lang="en-SG" dirty="0">
                <a:latin typeface="Times New Roman" panose="02020603050405020304" pitchFamily="18" charset="0"/>
                <a:cs typeface="Times New Roman" panose="02020603050405020304" pitchFamily="18" charset="0"/>
              </a:rPr>
              <a:t>Aging affects mitochondrial, ribosomal and DNA/RNA binding proteins differently independent of mRNA changes</a:t>
            </a:r>
          </a:p>
          <a:p>
            <a:r>
              <a:rPr lang="en-SG" dirty="0">
                <a:latin typeface="Times New Roman" panose="02020603050405020304" pitchFamily="18" charset="0"/>
                <a:cs typeface="Times New Roman" panose="02020603050405020304" pitchFamily="18" charset="0"/>
              </a:rPr>
              <a:t>Translation/Ribosomal Pausing likely contributes to decoupling</a:t>
            </a:r>
          </a:p>
          <a:p>
            <a:r>
              <a:rPr lang="en-SG" dirty="0">
                <a:latin typeface="Times New Roman" panose="02020603050405020304" pitchFamily="18" charset="0"/>
                <a:cs typeface="Times New Roman" panose="02020603050405020304" pitchFamily="18" charset="0"/>
              </a:rPr>
              <a:t>Higher Translation Pausing results in fewer ribosomes ⇒ protein level changes independent of mRNA transcript changes</a:t>
            </a:r>
          </a:p>
        </p:txBody>
      </p:sp>
    </p:spTree>
    <p:extLst>
      <p:ext uri="{BB962C8B-B14F-4D97-AF65-F5344CB8AC3E}">
        <p14:creationId xmlns:p14="http://schemas.microsoft.com/office/powerpoint/2010/main" val="27474066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BFBA2-D549-6995-604E-2C6F7BF611A4}"/>
              </a:ext>
            </a:extLst>
          </p:cNvPr>
          <p:cNvSpPr>
            <a:spLocks noGrp="1"/>
          </p:cNvSpPr>
          <p:nvPr>
            <p:ph type="title"/>
          </p:nvPr>
        </p:nvSpPr>
        <p:spPr/>
        <p:txBody>
          <a:bodyPr/>
          <a:lstStyle/>
          <a:p>
            <a:r>
              <a:rPr lang="en-SG" dirty="0">
                <a:latin typeface="Times New Roman" panose="02020603050405020304" pitchFamily="18" charset="0"/>
                <a:cs typeface="Times New Roman" panose="02020603050405020304" pitchFamily="18" charset="0"/>
              </a:rPr>
              <a:t>Discussion points</a:t>
            </a:r>
          </a:p>
        </p:txBody>
      </p:sp>
      <p:sp>
        <p:nvSpPr>
          <p:cNvPr id="3" name="Content Placeholder 2">
            <a:extLst>
              <a:ext uri="{FF2B5EF4-FFF2-40B4-BE49-F238E27FC236}">
                <a16:creationId xmlns:a16="http://schemas.microsoft.com/office/drawing/2014/main" id="{446B53A5-D2BE-4EE4-2C86-ACCBFC6DFDD8}"/>
              </a:ext>
            </a:extLst>
          </p:cNvPr>
          <p:cNvSpPr>
            <a:spLocks noGrp="1"/>
          </p:cNvSpPr>
          <p:nvPr>
            <p:ph idx="1"/>
          </p:nvPr>
        </p:nvSpPr>
        <p:spPr/>
        <p:txBody>
          <a:bodyPr/>
          <a:lstStyle/>
          <a:p>
            <a:r>
              <a:rPr lang="en-SG" dirty="0">
                <a:latin typeface="Times New Roman" panose="02020603050405020304" pitchFamily="18" charset="0"/>
                <a:cs typeface="Times New Roman" panose="02020603050405020304" pitchFamily="18" charset="0"/>
              </a:rPr>
              <a:t>Are the age timepoints appropriate and sufficient for reliable data collection? Would more timepoints be beneficial?</a:t>
            </a:r>
          </a:p>
          <a:p>
            <a:r>
              <a:rPr lang="en-SG" dirty="0">
                <a:latin typeface="Times New Roman" panose="02020603050405020304" pitchFamily="18" charset="0"/>
                <a:cs typeface="Times New Roman" panose="02020603050405020304" pitchFamily="18" charset="0"/>
              </a:rPr>
              <a:t>To what extent can such killifish aging experiments be transferrable to humans? (Which organs?)</a:t>
            </a:r>
          </a:p>
          <a:p>
            <a:r>
              <a:rPr lang="en-SG" dirty="0">
                <a:latin typeface="Times New Roman" panose="02020603050405020304" pitchFamily="18" charset="0"/>
                <a:cs typeface="Times New Roman" panose="02020603050405020304" pitchFamily="18" charset="0"/>
              </a:rPr>
              <a:t>To what extent might reduced tRNA charging and ribosome abundance account for decoupling?</a:t>
            </a:r>
          </a:p>
          <a:p>
            <a:r>
              <a:rPr lang="en-SG" dirty="0">
                <a:latin typeface="Times New Roman" panose="02020603050405020304" pitchFamily="18" charset="0"/>
                <a:cs typeface="Times New Roman" panose="02020603050405020304" pitchFamily="18" charset="0"/>
              </a:rPr>
              <a:t>Is there an opportunity for reversing decoupling effects?</a:t>
            </a:r>
          </a:p>
          <a:p>
            <a:endParaRPr lang="en-SG" dirty="0"/>
          </a:p>
          <a:p>
            <a:endParaRPr lang="en-SG" dirty="0"/>
          </a:p>
        </p:txBody>
      </p:sp>
    </p:spTree>
    <p:extLst>
      <p:ext uri="{BB962C8B-B14F-4D97-AF65-F5344CB8AC3E}">
        <p14:creationId xmlns:p14="http://schemas.microsoft.com/office/powerpoint/2010/main" val="6931334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E67C4-11DC-0512-9DE3-402E2E2EB0F2}"/>
              </a:ext>
            </a:extLst>
          </p:cNvPr>
          <p:cNvSpPr>
            <a:spLocks noGrp="1"/>
          </p:cNvSpPr>
          <p:nvPr>
            <p:ph type="ctrTitle"/>
          </p:nvPr>
        </p:nvSpPr>
        <p:spPr/>
        <p:txBody>
          <a:bodyPr/>
          <a:lstStyle/>
          <a:p>
            <a:r>
              <a:rPr lang="en-SG" dirty="0">
                <a:latin typeface="Times New Roman" panose="02020603050405020304" pitchFamily="18" charset="0"/>
                <a:cs typeface="Times New Roman" panose="02020603050405020304" pitchFamily="18" charset="0"/>
              </a:rPr>
              <a:t>Thank You</a:t>
            </a:r>
            <a:r>
              <a:rPr lang="en-SG" dirty="0"/>
              <a:t> </a:t>
            </a:r>
            <a:r>
              <a:rPr lang="en-SG" dirty="0">
                <a:sym typeface="Wingdings" panose="05000000000000000000" pitchFamily="2" charset="2"/>
              </a:rPr>
              <a:t></a:t>
            </a:r>
            <a:endParaRPr lang="en-SG" dirty="0"/>
          </a:p>
        </p:txBody>
      </p:sp>
      <p:sp>
        <p:nvSpPr>
          <p:cNvPr id="3" name="Subtitle 2">
            <a:extLst>
              <a:ext uri="{FF2B5EF4-FFF2-40B4-BE49-F238E27FC236}">
                <a16:creationId xmlns:a16="http://schemas.microsoft.com/office/drawing/2014/main" id="{5FCD3E92-8BB8-3B0A-827F-3BFFCA13F047}"/>
              </a:ext>
            </a:extLst>
          </p:cNvPr>
          <p:cNvSpPr>
            <a:spLocks noGrp="1"/>
          </p:cNvSpPr>
          <p:nvPr>
            <p:ph type="subTitle" idx="1"/>
          </p:nvPr>
        </p:nvSpPr>
        <p:spPr/>
        <p:txBody>
          <a:bodyPr/>
          <a:lstStyle/>
          <a:p>
            <a:r>
              <a:rPr lang="en-SG" dirty="0" err="1">
                <a:latin typeface="Times New Roman" panose="02020603050405020304" pitchFamily="18" charset="0"/>
                <a:cs typeface="Times New Roman" panose="02020603050405020304" pitchFamily="18" charset="0"/>
              </a:rPr>
              <a:t>fini</a:t>
            </a:r>
            <a:endParaRPr lang="en-S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66003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C617B23-DD26-DBC6-83E2-94F87B49A7EA}"/>
              </a:ext>
            </a:extLst>
          </p:cNvPr>
          <p:cNvPicPr>
            <a:picLocks noChangeAspect="1"/>
          </p:cNvPicPr>
          <p:nvPr/>
        </p:nvPicPr>
        <p:blipFill>
          <a:blip r:embed="rId3"/>
          <a:stretch>
            <a:fillRect/>
          </a:stretch>
        </p:blipFill>
        <p:spPr>
          <a:xfrm>
            <a:off x="0" y="0"/>
            <a:ext cx="5029200" cy="6858000"/>
          </a:xfrm>
          <a:prstGeom prst="rect">
            <a:avLst/>
          </a:prstGeom>
        </p:spPr>
      </p:pic>
      <p:pic>
        <p:nvPicPr>
          <p:cNvPr id="1026" name="Picture 2" descr="Killifish">
            <a:extLst>
              <a:ext uri="{FF2B5EF4-FFF2-40B4-BE49-F238E27FC236}">
                <a16:creationId xmlns:a16="http://schemas.microsoft.com/office/drawing/2014/main" id="{09C7BC00-7E70-6507-FE99-5D43A828E9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07267" y="4283500"/>
            <a:ext cx="5684733" cy="253782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BF881B16-DA1E-EAD5-A86A-1F102C133342}"/>
              </a:ext>
            </a:extLst>
          </p:cNvPr>
          <p:cNvPicPr>
            <a:picLocks noChangeAspect="1"/>
          </p:cNvPicPr>
          <p:nvPr/>
        </p:nvPicPr>
        <p:blipFill>
          <a:blip r:embed="rId5"/>
          <a:stretch>
            <a:fillRect/>
          </a:stretch>
        </p:blipFill>
        <p:spPr>
          <a:xfrm>
            <a:off x="8518101" y="0"/>
            <a:ext cx="3673899" cy="4213478"/>
          </a:xfrm>
          <a:prstGeom prst="rect">
            <a:avLst/>
          </a:prstGeom>
        </p:spPr>
      </p:pic>
    </p:spTree>
    <p:extLst>
      <p:ext uri="{BB962C8B-B14F-4D97-AF65-F5344CB8AC3E}">
        <p14:creationId xmlns:p14="http://schemas.microsoft.com/office/powerpoint/2010/main" val="2037180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375FC-3E13-7B56-3463-C3AE4FEE0A10}"/>
              </a:ext>
            </a:extLst>
          </p:cNvPr>
          <p:cNvSpPr>
            <a:spLocks noGrp="1"/>
          </p:cNvSpPr>
          <p:nvPr>
            <p:ph type="title"/>
          </p:nvPr>
        </p:nvSpPr>
        <p:spPr/>
        <p:txBody>
          <a:bodyPr/>
          <a:lstStyle/>
          <a:p>
            <a:r>
              <a:rPr lang="en-SG" dirty="0">
                <a:latin typeface="Times New Roman" panose="02020603050405020304" pitchFamily="18" charset="0"/>
                <a:cs typeface="Times New Roman" panose="02020603050405020304" pitchFamily="18" charset="0"/>
              </a:rPr>
              <a:t>Overview</a:t>
            </a:r>
          </a:p>
        </p:txBody>
      </p:sp>
      <p:sp>
        <p:nvSpPr>
          <p:cNvPr id="3" name="Content Placeholder 2">
            <a:extLst>
              <a:ext uri="{FF2B5EF4-FFF2-40B4-BE49-F238E27FC236}">
                <a16:creationId xmlns:a16="http://schemas.microsoft.com/office/drawing/2014/main" id="{808E50B6-AD30-96EF-C9E4-80D1EED29250}"/>
              </a:ext>
            </a:extLst>
          </p:cNvPr>
          <p:cNvSpPr>
            <a:spLocks noGrp="1"/>
          </p:cNvSpPr>
          <p:nvPr>
            <p:ph idx="1"/>
          </p:nvPr>
        </p:nvSpPr>
        <p:spPr/>
        <p:txBody>
          <a:bodyPr/>
          <a:lstStyle/>
          <a:p>
            <a:r>
              <a:rPr lang="en-SG" dirty="0">
                <a:latin typeface="Times New Roman" panose="02020603050405020304" pitchFamily="18" charset="0"/>
                <a:cs typeface="Times New Roman" panose="02020603050405020304" pitchFamily="18" charset="0"/>
              </a:rPr>
              <a:t>Aging &amp; Decoupling</a:t>
            </a:r>
          </a:p>
          <a:p>
            <a:r>
              <a:rPr lang="en-SG" dirty="0">
                <a:latin typeface="Times New Roman" panose="02020603050405020304" pitchFamily="18" charset="0"/>
                <a:cs typeface="Times New Roman" panose="02020603050405020304" pitchFamily="18" charset="0"/>
              </a:rPr>
              <a:t>Linking Decoupling and Proteome changes</a:t>
            </a:r>
          </a:p>
          <a:p>
            <a:r>
              <a:rPr lang="en-SG" dirty="0">
                <a:latin typeface="Times New Roman" panose="02020603050405020304" pitchFamily="18" charset="0"/>
                <a:cs typeface="Times New Roman" panose="02020603050405020304" pitchFamily="18" charset="0"/>
              </a:rPr>
              <a:t>Proteasome inhibition on brain proteome</a:t>
            </a:r>
          </a:p>
          <a:p>
            <a:r>
              <a:rPr lang="en-SG" dirty="0">
                <a:latin typeface="Times New Roman" panose="02020603050405020304" pitchFamily="18" charset="0"/>
                <a:cs typeface="Times New Roman" panose="02020603050405020304" pitchFamily="18" charset="0"/>
              </a:rPr>
              <a:t>Translation Pausing</a:t>
            </a:r>
          </a:p>
          <a:p>
            <a:r>
              <a:rPr lang="en-SG" dirty="0">
                <a:latin typeface="Times New Roman" panose="02020603050405020304" pitchFamily="18" charset="0"/>
                <a:cs typeface="Times New Roman" panose="02020603050405020304" pitchFamily="18" charset="0"/>
              </a:rPr>
              <a:t>How Pausing might occur</a:t>
            </a:r>
          </a:p>
          <a:p>
            <a:endParaRPr lang="en-SG" dirty="0"/>
          </a:p>
        </p:txBody>
      </p:sp>
    </p:spTree>
    <p:extLst>
      <p:ext uri="{BB962C8B-B14F-4D97-AF65-F5344CB8AC3E}">
        <p14:creationId xmlns:p14="http://schemas.microsoft.com/office/powerpoint/2010/main" val="1558454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4BBAAB-9962-EFCD-41D9-010F1A41BDA4}"/>
            </a:ext>
          </a:extLst>
        </p:cNvPr>
        <p:cNvGrpSpPr/>
        <p:nvPr/>
      </p:nvGrpSpPr>
      <p:grpSpPr>
        <a:xfrm>
          <a:off x="0" y="0"/>
          <a:ext cx="0" cy="0"/>
          <a:chOff x="0" y="0"/>
          <a:chExt cx="0" cy="0"/>
        </a:xfrm>
      </p:grpSpPr>
      <p:pic>
        <p:nvPicPr>
          <p:cNvPr id="17" name="Picture 16">
            <a:extLst>
              <a:ext uri="{FF2B5EF4-FFF2-40B4-BE49-F238E27FC236}">
                <a16:creationId xmlns:a16="http://schemas.microsoft.com/office/drawing/2014/main" id="{DBC1F077-8DB3-C8DA-B752-3650884D88FA}"/>
              </a:ext>
            </a:extLst>
          </p:cNvPr>
          <p:cNvPicPr>
            <a:picLocks noChangeAspect="1"/>
          </p:cNvPicPr>
          <p:nvPr/>
        </p:nvPicPr>
        <p:blipFill>
          <a:blip r:embed="rId3"/>
          <a:stretch>
            <a:fillRect/>
          </a:stretch>
        </p:blipFill>
        <p:spPr>
          <a:xfrm>
            <a:off x="0" y="0"/>
            <a:ext cx="5029200" cy="6858000"/>
          </a:xfrm>
          <a:prstGeom prst="rect">
            <a:avLst/>
          </a:prstGeom>
        </p:spPr>
      </p:pic>
      <p:pic>
        <p:nvPicPr>
          <p:cNvPr id="18" name="Picture 2" descr="Killifish">
            <a:extLst>
              <a:ext uri="{FF2B5EF4-FFF2-40B4-BE49-F238E27FC236}">
                <a16:creationId xmlns:a16="http://schemas.microsoft.com/office/drawing/2014/main" id="{37E19EB6-C46A-A28D-FF43-83913BB330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7851" y="4432041"/>
            <a:ext cx="5434149" cy="242595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5">
            <p14:nvContentPartPr>
              <p14:cNvPr id="19" name="Ink 18">
                <a:extLst>
                  <a:ext uri="{FF2B5EF4-FFF2-40B4-BE49-F238E27FC236}">
                    <a16:creationId xmlns:a16="http://schemas.microsoft.com/office/drawing/2014/main" id="{006606A5-9E92-3AF1-E46B-861D2204BFE6}"/>
                  </a:ext>
                </a:extLst>
              </p14:cNvPr>
              <p14:cNvContentPartPr/>
              <p14:nvPr/>
            </p14:nvContentPartPr>
            <p14:xfrm>
              <a:off x="81684" y="3350988"/>
              <a:ext cx="1406880" cy="5040"/>
            </p14:xfrm>
          </p:contentPart>
        </mc:Choice>
        <mc:Fallback xmlns="">
          <p:pic>
            <p:nvPicPr>
              <p:cNvPr id="19" name="Ink 18">
                <a:extLst>
                  <a:ext uri="{FF2B5EF4-FFF2-40B4-BE49-F238E27FC236}">
                    <a16:creationId xmlns:a16="http://schemas.microsoft.com/office/drawing/2014/main" id="{006606A5-9E92-3AF1-E46B-861D2204BFE6}"/>
                  </a:ext>
                </a:extLst>
              </p:cNvPr>
              <p:cNvPicPr/>
              <p:nvPr/>
            </p:nvPicPr>
            <p:blipFill>
              <a:blip r:embed="rId6"/>
              <a:stretch>
                <a:fillRect/>
              </a:stretch>
            </p:blipFill>
            <p:spPr>
              <a:xfrm>
                <a:off x="28044" y="3242988"/>
                <a:ext cx="1514520" cy="2206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20" name="Ink 19">
                <a:extLst>
                  <a:ext uri="{FF2B5EF4-FFF2-40B4-BE49-F238E27FC236}">
                    <a16:creationId xmlns:a16="http://schemas.microsoft.com/office/drawing/2014/main" id="{8E1EFE1E-4954-6209-60BE-B5ABBC6D1054}"/>
                  </a:ext>
                </a:extLst>
              </p14:cNvPr>
              <p14:cNvContentPartPr/>
              <p14:nvPr/>
            </p14:nvContentPartPr>
            <p14:xfrm>
              <a:off x="40644" y="3994668"/>
              <a:ext cx="4428360" cy="51480"/>
            </p14:xfrm>
          </p:contentPart>
        </mc:Choice>
        <mc:Fallback xmlns="">
          <p:pic>
            <p:nvPicPr>
              <p:cNvPr id="20" name="Ink 19">
                <a:extLst>
                  <a:ext uri="{FF2B5EF4-FFF2-40B4-BE49-F238E27FC236}">
                    <a16:creationId xmlns:a16="http://schemas.microsoft.com/office/drawing/2014/main" id="{8E1EFE1E-4954-6209-60BE-B5ABBC6D1054}"/>
                  </a:ext>
                </a:extLst>
              </p:cNvPr>
              <p:cNvPicPr/>
              <p:nvPr/>
            </p:nvPicPr>
            <p:blipFill>
              <a:blip r:embed="rId8"/>
              <a:stretch>
                <a:fillRect/>
              </a:stretch>
            </p:blipFill>
            <p:spPr>
              <a:xfrm>
                <a:off x="-13356" y="3887028"/>
                <a:ext cx="4536000" cy="267120"/>
              </a:xfrm>
              <a:prstGeom prst="rect">
                <a:avLst/>
              </a:prstGeom>
            </p:spPr>
          </p:pic>
        </mc:Fallback>
      </mc:AlternateContent>
      <p:pic>
        <p:nvPicPr>
          <p:cNvPr id="21" name="Picture 20">
            <a:extLst>
              <a:ext uri="{FF2B5EF4-FFF2-40B4-BE49-F238E27FC236}">
                <a16:creationId xmlns:a16="http://schemas.microsoft.com/office/drawing/2014/main" id="{10CACD79-7272-DEDC-65F1-442829A4C9AE}"/>
              </a:ext>
            </a:extLst>
          </p:cNvPr>
          <p:cNvPicPr>
            <a:picLocks noChangeAspect="1"/>
          </p:cNvPicPr>
          <p:nvPr/>
        </p:nvPicPr>
        <p:blipFill>
          <a:blip r:embed="rId9"/>
          <a:stretch>
            <a:fillRect/>
          </a:stretch>
        </p:blipFill>
        <p:spPr>
          <a:xfrm>
            <a:off x="7290486" y="3290192"/>
            <a:ext cx="4901514" cy="1120610"/>
          </a:xfrm>
          <a:prstGeom prst="rect">
            <a:avLst/>
          </a:prstGeom>
        </p:spPr>
      </p:pic>
      <p:pic>
        <p:nvPicPr>
          <p:cNvPr id="23" name="Picture 22">
            <a:extLst>
              <a:ext uri="{FF2B5EF4-FFF2-40B4-BE49-F238E27FC236}">
                <a16:creationId xmlns:a16="http://schemas.microsoft.com/office/drawing/2014/main" id="{B7BFB869-16BF-AF8A-E361-25B8BC3B5DAB}"/>
              </a:ext>
            </a:extLst>
          </p:cNvPr>
          <p:cNvPicPr>
            <a:picLocks noChangeAspect="1"/>
          </p:cNvPicPr>
          <p:nvPr/>
        </p:nvPicPr>
        <p:blipFill>
          <a:blip r:embed="rId10"/>
          <a:stretch>
            <a:fillRect/>
          </a:stretch>
        </p:blipFill>
        <p:spPr>
          <a:xfrm>
            <a:off x="7996839" y="2014782"/>
            <a:ext cx="4195161" cy="1343149"/>
          </a:xfrm>
          <a:prstGeom prst="rect">
            <a:avLst/>
          </a:prstGeom>
        </p:spPr>
      </p:pic>
      <p:pic>
        <p:nvPicPr>
          <p:cNvPr id="24" name="Picture 23">
            <a:extLst>
              <a:ext uri="{FF2B5EF4-FFF2-40B4-BE49-F238E27FC236}">
                <a16:creationId xmlns:a16="http://schemas.microsoft.com/office/drawing/2014/main" id="{9A43C552-E0F6-6366-8C6B-4588CC4E1D71}"/>
              </a:ext>
            </a:extLst>
          </p:cNvPr>
          <p:cNvPicPr>
            <a:picLocks noChangeAspect="1"/>
          </p:cNvPicPr>
          <p:nvPr/>
        </p:nvPicPr>
        <p:blipFill>
          <a:blip r:embed="rId11"/>
          <a:stretch>
            <a:fillRect/>
          </a:stretch>
        </p:blipFill>
        <p:spPr>
          <a:xfrm>
            <a:off x="4875922" y="1772439"/>
            <a:ext cx="3256778" cy="1578549"/>
          </a:xfrm>
          <a:prstGeom prst="rect">
            <a:avLst/>
          </a:prstGeom>
        </p:spPr>
      </p:pic>
      <p:pic>
        <p:nvPicPr>
          <p:cNvPr id="25" name="Picture 24">
            <a:extLst>
              <a:ext uri="{FF2B5EF4-FFF2-40B4-BE49-F238E27FC236}">
                <a16:creationId xmlns:a16="http://schemas.microsoft.com/office/drawing/2014/main" id="{C251C557-5352-372E-91B4-A038BA1471B3}"/>
              </a:ext>
            </a:extLst>
          </p:cNvPr>
          <p:cNvPicPr>
            <a:picLocks noChangeAspect="1"/>
          </p:cNvPicPr>
          <p:nvPr/>
        </p:nvPicPr>
        <p:blipFill>
          <a:blip r:embed="rId12"/>
          <a:stretch>
            <a:fillRect/>
          </a:stretch>
        </p:blipFill>
        <p:spPr>
          <a:xfrm>
            <a:off x="5782804" y="2459282"/>
            <a:ext cx="1016714" cy="926774"/>
          </a:xfrm>
          <a:prstGeom prst="rect">
            <a:avLst/>
          </a:prstGeom>
        </p:spPr>
      </p:pic>
      <p:sp>
        <p:nvSpPr>
          <p:cNvPr id="26" name="Content Placeholder 2">
            <a:extLst>
              <a:ext uri="{FF2B5EF4-FFF2-40B4-BE49-F238E27FC236}">
                <a16:creationId xmlns:a16="http://schemas.microsoft.com/office/drawing/2014/main" id="{5F5EA02F-8FB3-FF60-9D99-404AC7F6C73A}"/>
              </a:ext>
            </a:extLst>
          </p:cNvPr>
          <p:cNvSpPr>
            <a:spLocks noGrp="1"/>
          </p:cNvSpPr>
          <p:nvPr>
            <p:ph idx="1"/>
          </p:nvPr>
        </p:nvSpPr>
        <p:spPr>
          <a:xfrm>
            <a:off x="10049933" y="0"/>
            <a:ext cx="3683002" cy="1120610"/>
          </a:xfrm>
        </p:spPr>
        <p:txBody>
          <a:bodyPr>
            <a:normAutofit fontScale="62500" lnSpcReduction="20000"/>
          </a:bodyPr>
          <a:lstStyle/>
          <a:p>
            <a:r>
              <a:rPr lang="en-SG" sz="2600" dirty="0">
                <a:latin typeface="Times New Roman" panose="02020603050405020304" pitchFamily="18" charset="0"/>
                <a:cs typeface="Times New Roman" panose="02020603050405020304" pitchFamily="18" charset="0"/>
              </a:rPr>
              <a:t>Aging &amp; Decoupling</a:t>
            </a:r>
          </a:p>
          <a:p>
            <a:r>
              <a:rPr lang="en-SG" sz="1300" dirty="0">
                <a:latin typeface="Times New Roman" panose="02020603050405020304" pitchFamily="18" charset="0"/>
                <a:cs typeface="Times New Roman" panose="02020603050405020304" pitchFamily="18" charset="0"/>
              </a:rPr>
              <a:t>Linking Decoupling and Proteome changes</a:t>
            </a:r>
          </a:p>
          <a:p>
            <a:r>
              <a:rPr lang="en-SG" sz="1300" dirty="0">
                <a:latin typeface="Times New Roman" panose="02020603050405020304" pitchFamily="18" charset="0"/>
                <a:cs typeface="Times New Roman" panose="02020603050405020304" pitchFamily="18" charset="0"/>
              </a:rPr>
              <a:t>Proteasome inhibition on brain proteome</a:t>
            </a:r>
          </a:p>
          <a:p>
            <a:r>
              <a:rPr lang="en-SG" sz="1300" dirty="0">
                <a:latin typeface="Times New Roman" panose="02020603050405020304" pitchFamily="18" charset="0"/>
                <a:cs typeface="Times New Roman" panose="02020603050405020304" pitchFamily="18" charset="0"/>
              </a:rPr>
              <a:t>Translation Pausing</a:t>
            </a:r>
          </a:p>
          <a:p>
            <a:r>
              <a:rPr lang="en-SG" sz="1300" dirty="0">
                <a:latin typeface="Times New Roman" panose="02020603050405020304" pitchFamily="18" charset="0"/>
                <a:cs typeface="Times New Roman" panose="02020603050405020304" pitchFamily="18" charset="0"/>
              </a:rPr>
              <a:t>How Pausing might occur</a:t>
            </a:r>
          </a:p>
          <a:p>
            <a:endParaRPr lang="en-SG" dirty="0"/>
          </a:p>
        </p:txBody>
      </p:sp>
    </p:spTree>
    <p:extLst>
      <p:ext uri="{BB962C8B-B14F-4D97-AF65-F5344CB8AC3E}">
        <p14:creationId xmlns:p14="http://schemas.microsoft.com/office/powerpoint/2010/main" val="38429661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725C36-B096-A9D2-6DA2-E6B1814DC8BE}"/>
            </a:ext>
          </a:extLst>
        </p:cNvPr>
        <p:cNvGrpSpPr/>
        <p:nvPr/>
      </p:nvGrpSpPr>
      <p:grpSpPr>
        <a:xfrm>
          <a:off x="0" y="0"/>
          <a:ext cx="0" cy="0"/>
          <a:chOff x="0" y="0"/>
          <a:chExt cx="0" cy="0"/>
        </a:xfrm>
      </p:grpSpPr>
      <p:sp>
        <p:nvSpPr>
          <p:cNvPr id="26" name="Content Placeholder 2">
            <a:extLst>
              <a:ext uri="{FF2B5EF4-FFF2-40B4-BE49-F238E27FC236}">
                <a16:creationId xmlns:a16="http://schemas.microsoft.com/office/drawing/2014/main" id="{A9A31A3E-E67E-89EF-C4FD-D85B2D57871A}"/>
              </a:ext>
            </a:extLst>
          </p:cNvPr>
          <p:cNvSpPr>
            <a:spLocks noGrp="1"/>
          </p:cNvSpPr>
          <p:nvPr>
            <p:ph idx="1"/>
          </p:nvPr>
        </p:nvSpPr>
        <p:spPr>
          <a:xfrm>
            <a:off x="10049933" y="0"/>
            <a:ext cx="3683002" cy="1120610"/>
          </a:xfrm>
        </p:spPr>
        <p:txBody>
          <a:bodyPr>
            <a:normAutofit fontScale="62500" lnSpcReduction="20000"/>
          </a:bodyPr>
          <a:lstStyle/>
          <a:p>
            <a:r>
              <a:rPr lang="en-SG" sz="2600" dirty="0">
                <a:latin typeface="Times New Roman" panose="02020603050405020304" pitchFamily="18" charset="0"/>
                <a:cs typeface="Times New Roman" panose="02020603050405020304" pitchFamily="18" charset="0"/>
              </a:rPr>
              <a:t>Aging &amp; Decoupling</a:t>
            </a:r>
          </a:p>
          <a:p>
            <a:r>
              <a:rPr lang="en-SG" sz="1300" dirty="0">
                <a:latin typeface="Times New Roman" panose="02020603050405020304" pitchFamily="18" charset="0"/>
                <a:cs typeface="Times New Roman" panose="02020603050405020304" pitchFamily="18" charset="0"/>
              </a:rPr>
              <a:t>Linking Decoupling and Proteome changes</a:t>
            </a:r>
          </a:p>
          <a:p>
            <a:r>
              <a:rPr lang="en-SG" sz="1300" dirty="0">
                <a:latin typeface="Times New Roman" panose="02020603050405020304" pitchFamily="18" charset="0"/>
                <a:cs typeface="Times New Roman" panose="02020603050405020304" pitchFamily="18" charset="0"/>
              </a:rPr>
              <a:t>Proteasome inhibition on brain proteome</a:t>
            </a:r>
          </a:p>
          <a:p>
            <a:r>
              <a:rPr lang="en-SG" sz="1300" dirty="0">
                <a:latin typeface="Times New Roman" panose="02020603050405020304" pitchFamily="18" charset="0"/>
                <a:cs typeface="Times New Roman" panose="02020603050405020304" pitchFamily="18" charset="0"/>
              </a:rPr>
              <a:t>Translation Pausing</a:t>
            </a:r>
          </a:p>
          <a:p>
            <a:r>
              <a:rPr lang="en-SG" sz="1300" dirty="0">
                <a:latin typeface="Times New Roman" panose="02020603050405020304" pitchFamily="18" charset="0"/>
                <a:cs typeface="Times New Roman" panose="02020603050405020304" pitchFamily="18" charset="0"/>
              </a:rPr>
              <a:t>How Pausing might occur</a:t>
            </a:r>
          </a:p>
          <a:p>
            <a:endParaRPr lang="en-SG" dirty="0"/>
          </a:p>
        </p:txBody>
      </p:sp>
      <p:pic>
        <p:nvPicPr>
          <p:cNvPr id="2" name="Picture 2" descr="Central Dogma | BioRender Science Templates">
            <a:extLst>
              <a:ext uri="{FF2B5EF4-FFF2-40B4-BE49-F238E27FC236}">
                <a16:creationId xmlns:a16="http://schemas.microsoft.com/office/drawing/2014/main" id="{D4EFB7F1-F13C-D8F9-CFA5-80C9F8D110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1898" y="1005048"/>
            <a:ext cx="8791969" cy="4945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06269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7F786B-DD1A-53CF-43FE-DC8300379E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834FA7-0129-68F1-64CA-7F26F1BCABE7}"/>
              </a:ext>
            </a:extLst>
          </p:cNvPr>
          <p:cNvSpPr>
            <a:spLocks noGrp="1"/>
          </p:cNvSpPr>
          <p:nvPr>
            <p:ph type="title"/>
          </p:nvPr>
        </p:nvSpPr>
        <p:spPr>
          <a:xfrm>
            <a:off x="0" y="345565"/>
            <a:ext cx="10515600" cy="1325563"/>
          </a:xfrm>
        </p:spPr>
        <p:txBody>
          <a:bodyPr/>
          <a:lstStyle/>
          <a:p>
            <a:r>
              <a:rPr lang="en-SG" dirty="0">
                <a:latin typeface="Times New Roman" panose="02020603050405020304" pitchFamily="18" charset="0"/>
                <a:cs typeface="Times New Roman" panose="02020603050405020304" pitchFamily="18" charset="0"/>
              </a:rPr>
              <a:t>Protein-Transcript Decoupling</a:t>
            </a:r>
          </a:p>
        </p:txBody>
      </p:sp>
      <p:sp>
        <p:nvSpPr>
          <p:cNvPr id="3" name="Content Placeholder 2">
            <a:extLst>
              <a:ext uri="{FF2B5EF4-FFF2-40B4-BE49-F238E27FC236}">
                <a16:creationId xmlns:a16="http://schemas.microsoft.com/office/drawing/2014/main" id="{DB76ABA8-CCF5-3245-C711-5DA8A05FFCCC}"/>
              </a:ext>
            </a:extLst>
          </p:cNvPr>
          <p:cNvSpPr>
            <a:spLocks noGrp="1"/>
          </p:cNvSpPr>
          <p:nvPr>
            <p:ph idx="1"/>
          </p:nvPr>
        </p:nvSpPr>
        <p:spPr/>
        <p:txBody>
          <a:bodyPr/>
          <a:lstStyle/>
          <a:p>
            <a:r>
              <a:rPr lang="en-SG" dirty="0">
                <a:latin typeface="Times New Roman" panose="02020603050405020304" pitchFamily="18" charset="0"/>
                <a:cs typeface="Times New Roman" panose="02020603050405020304" pitchFamily="18" charset="0"/>
              </a:rPr>
              <a:t>Decoupling Score (between young &amp; old)</a:t>
            </a:r>
          </a:p>
          <a:p>
            <a:r>
              <a:rPr lang="en-SG" dirty="0">
                <a:latin typeface="Times New Roman" panose="02020603050405020304" pitchFamily="18" charset="0"/>
                <a:cs typeface="Times New Roman" panose="02020603050405020304" pitchFamily="18" charset="0"/>
              </a:rPr>
              <a:t>Positive Decoupling</a:t>
            </a:r>
          </a:p>
          <a:p>
            <a:r>
              <a:rPr lang="en-SG" dirty="0">
                <a:latin typeface="Times New Roman" panose="02020603050405020304" pitchFamily="18" charset="0"/>
                <a:cs typeface="Times New Roman" panose="02020603050405020304" pitchFamily="18" charset="0"/>
              </a:rPr>
              <a:t>Negative Decoupling</a:t>
            </a:r>
          </a:p>
        </p:txBody>
      </p:sp>
      <p:pic>
        <p:nvPicPr>
          <p:cNvPr id="2050" name="Picture 2" descr="Central Dogma | BioRender Science Templates">
            <a:extLst>
              <a:ext uri="{FF2B5EF4-FFF2-40B4-BE49-F238E27FC236}">
                <a16:creationId xmlns:a16="http://schemas.microsoft.com/office/drawing/2014/main" id="{52264903-B4EC-DB6E-42A6-19DBD77A30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35273" y="1185063"/>
            <a:ext cx="4558463" cy="256413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C9F0CCC8-77A5-141D-75A8-4994575329B7}"/>
              </a:ext>
            </a:extLst>
          </p:cNvPr>
          <p:cNvPicPr>
            <a:picLocks noChangeAspect="1"/>
          </p:cNvPicPr>
          <p:nvPr/>
        </p:nvPicPr>
        <p:blipFill>
          <a:blip r:embed="rId4"/>
          <a:stretch>
            <a:fillRect/>
          </a:stretch>
        </p:blipFill>
        <p:spPr>
          <a:xfrm>
            <a:off x="0" y="3767307"/>
            <a:ext cx="12192000" cy="2820508"/>
          </a:xfrm>
          <a:prstGeom prst="rect">
            <a:avLst/>
          </a:prstGeom>
        </p:spPr>
      </p:pic>
      <p:sp>
        <p:nvSpPr>
          <p:cNvPr id="12" name="TextBox 11">
            <a:extLst>
              <a:ext uri="{FF2B5EF4-FFF2-40B4-BE49-F238E27FC236}">
                <a16:creationId xmlns:a16="http://schemas.microsoft.com/office/drawing/2014/main" id="{1608C6B7-90C2-A1D2-6B42-FB68B325DDEF}"/>
              </a:ext>
            </a:extLst>
          </p:cNvPr>
          <p:cNvSpPr txBox="1"/>
          <p:nvPr/>
        </p:nvSpPr>
        <p:spPr>
          <a:xfrm>
            <a:off x="0" y="6512435"/>
            <a:ext cx="1347492" cy="369332"/>
          </a:xfrm>
          <a:prstGeom prst="rect">
            <a:avLst/>
          </a:prstGeom>
          <a:noFill/>
        </p:spPr>
        <p:txBody>
          <a:bodyPr wrap="square" rtlCol="0">
            <a:spAutoFit/>
          </a:bodyPr>
          <a:lstStyle/>
          <a:p>
            <a:r>
              <a:rPr lang="en-SG" dirty="0"/>
              <a:t>Fig 1</a:t>
            </a:r>
          </a:p>
        </p:txBody>
      </p:sp>
      <p:sp>
        <p:nvSpPr>
          <p:cNvPr id="13" name="Content Placeholder 2">
            <a:extLst>
              <a:ext uri="{FF2B5EF4-FFF2-40B4-BE49-F238E27FC236}">
                <a16:creationId xmlns:a16="http://schemas.microsoft.com/office/drawing/2014/main" id="{ABAEE2AF-C53D-6209-8C92-CF42BE87DC6C}"/>
              </a:ext>
            </a:extLst>
          </p:cNvPr>
          <p:cNvSpPr txBox="1">
            <a:spLocks/>
          </p:cNvSpPr>
          <p:nvPr/>
        </p:nvSpPr>
        <p:spPr>
          <a:xfrm>
            <a:off x="10090726" y="0"/>
            <a:ext cx="2179783" cy="1166956"/>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sz="6200" dirty="0">
                <a:latin typeface="Times New Roman" panose="02020603050405020304" pitchFamily="18" charset="0"/>
                <a:cs typeface="Times New Roman" panose="02020603050405020304" pitchFamily="18" charset="0"/>
              </a:rPr>
              <a:t>Aging &amp; Decoupling</a:t>
            </a:r>
          </a:p>
          <a:p>
            <a:r>
              <a:rPr lang="en-SG" dirty="0">
                <a:latin typeface="Times New Roman" panose="02020603050405020304" pitchFamily="18" charset="0"/>
                <a:cs typeface="Times New Roman" panose="02020603050405020304" pitchFamily="18" charset="0"/>
              </a:rPr>
              <a:t>Linking Decoupling and Proteome changes</a:t>
            </a:r>
          </a:p>
          <a:p>
            <a:r>
              <a:rPr lang="en-SG" dirty="0">
                <a:latin typeface="Times New Roman" panose="02020603050405020304" pitchFamily="18" charset="0"/>
                <a:cs typeface="Times New Roman" panose="02020603050405020304" pitchFamily="18" charset="0"/>
              </a:rPr>
              <a:t>Proteasome inhibition on brain proteome</a:t>
            </a:r>
          </a:p>
          <a:p>
            <a:r>
              <a:rPr lang="en-SG" dirty="0">
                <a:latin typeface="Times New Roman" panose="02020603050405020304" pitchFamily="18" charset="0"/>
                <a:cs typeface="Times New Roman" panose="02020603050405020304" pitchFamily="18" charset="0"/>
              </a:rPr>
              <a:t>Translation Pausing</a:t>
            </a:r>
          </a:p>
          <a:p>
            <a:r>
              <a:rPr lang="en-SG" dirty="0">
                <a:latin typeface="Times New Roman" panose="02020603050405020304" pitchFamily="18" charset="0"/>
                <a:cs typeface="Times New Roman" panose="02020603050405020304" pitchFamily="18" charset="0"/>
              </a:rPr>
              <a:t>How Pausing might occur</a:t>
            </a:r>
          </a:p>
          <a:p>
            <a:endParaRPr lang="en-SG" dirty="0"/>
          </a:p>
        </p:txBody>
      </p:sp>
    </p:spTree>
    <p:extLst>
      <p:ext uri="{BB962C8B-B14F-4D97-AF65-F5344CB8AC3E}">
        <p14:creationId xmlns:p14="http://schemas.microsoft.com/office/powerpoint/2010/main" val="9717618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EB3E7-E2DD-4B7F-0561-60AA9D0764B1}"/>
              </a:ext>
            </a:extLst>
          </p:cNvPr>
          <p:cNvSpPr>
            <a:spLocks noGrp="1"/>
          </p:cNvSpPr>
          <p:nvPr>
            <p:ph type="title"/>
          </p:nvPr>
        </p:nvSpPr>
        <p:spPr>
          <a:xfrm>
            <a:off x="0" y="370690"/>
            <a:ext cx="10515600" cy="1325563"/>
          </a:xfrm>
        </p:spPr>
        <p:txBody>
          <a:bodyPr/>
          <a:lstStyle/>
          <a:p>
            <a:r>
              <a:rPr lang="en-SG" dirty="0">
                <a:latin typeface="Times New Roman" panose="02020603050405020304" pitchFamily="18" charset="0"/>
                <a:cs typeface="Times New Roman" panose="02020603050405020304" pitchFamily="18" charset="0"/>
              </a:rPr>
              <a:t>Regression Analysis with Decoupling</a:t>
            </a:r>
          </a:p>
        </p:txBody>
      </p:sp>
      <p:pic>
        <p:nvPicPr>
          <p:cNvPr id="20" name="Picture 19">
            <a:extLst>
              <a:ext uri="{FF2B5EF4-FFF2-40B4-BE49-F238E27FC236}">
                <a16:creationId xmlns:a16="http://schemas.microsoft.com/office/drawing/2014/main" id="{1F54B215-8AF4-27AE-8918-010EF7328D3F}"/>
              </a:ext>
            </a:extLst>
          </p:cNvPr>
          <p:cNvPicPr>
            <a:picLocks noChangeAspect="1"/>
          </p:cNvPicPr>
          <p:nvPr/>
        </p:nvPicPr>
        <p:blipFill>
          <a:blip r:embed="rId3"/>
          <a:srcRect r="63028" b="46729"/>
          <a:stretch>
            <a:fillRect/>
          </a:stretch>
        </p:blipFill>
        <p:spPr>
          <a:xfrm>
            <a:off x="84687" y="1449424"/>
            <a:ext cx="3887781" cy="2851113"/>
          </a:xfrm>
          <a:prstGeom prst="rect">
            <a:avLst/>
          </a:prstGeom>
        </p:spPr>
      </p:pic>
      <p:sp>
        <p:nvSpPr>
          <p:cNvPr id="3" name="Text Placeholder 2">
            <a:extLst>
              <a:ext uri="{FF2B5EF4-FFF2-40B4-BE49-F238E27FC236}">
                <a16:creationId xmlns:a16="http://schemas.microsoft.com/office/drawing/2014/main" id="{1A6C50E8-2BDF-73FB-1277-631E54595660}"/>
              </a:ext>
            </a:extLst>
          </p:cNvPr>
          <p:cNvSpPr>
            <a:spLocks noGrp="1"/>
          </p:cNvSpPr>
          <p:nvPr>
            <p:ph type="body" idx="1"/>
          </p:nvPr>
        </p:nvSpPr>
        <p:spPr>
          <a:xfrm>
            <a:off x="992004" y="1202596"/>
            <a:ext cx="2600909" cy="493657"/>
          </a:xfrm>
        </p:spPr>
        <p:txBody>
          <a:bodyPr>
            <a:normAutofit fontScale="62500" lnSpcReduction="20000"/>
          </a:bodyPr>
          <a:lstStyle/>
          <a:p>
            <a:r>
              <a:rPr lang="en-SG" dirty="0"/>
              <a:t>Biophysical properties</a:t>
            </a:r>
          </a:p>
        </p:txBody>
      </p:sp>
      <p:sp>
        <p:nvSpPr>
          <p:cNvPr id="5" name="Text Placeholder 4">
            <a:extLst>
              <a:ext uri="{FF2B5EF4-FFF2-40B4-BE49-F238E27FC236}">
                <a16:creationId xmlns:a16="http://schemas.microsoft.com/office/drawing/2014/main" id="{C0EA5CFE-D7A7-385C-3F5B-0D94EC387EB4}"/>
              </a:ext>
            </a:extLst>
          </p:cNvPr>
          <p:cNvSpPr>
            <a:spLocks noGrp="1"/>
          </p:cNvSpPr>
          <p:nvPr>
            <p:ph type="body" sz="quarter" idx="3"/>
          </p:nvPr>
        </p:nvSpPr>
        <p:spPr>
          <a:xfrm>
            <a:off x="8350687" y="1295400"/>
            <a:ext cx="2333338" cy="449926"/>
          </a:xfrm>
        </p:spPr>
        <p:txBody>
          <a:bodyPr>
            <a:normAutofit fontScale="62500" lnSpcReduction="20000"/>
          </a:bodyPr>
          <a:lstStyle/>
          <a:p>
            <a:r>
              <a:rPr lang="en-SG" dirty="0"/>
              <a:t>Amino Acid composition</a:t>
            </a:r>
          </a:p>
        </p:txBody>
      </p:sp>
      <p:sp>
        <p:nvSpPr>
          <p:cNvPr id="24" name="Content Placeholder 2">
            <a:extLst>
              <a:ext uri="{FF2B5EF4-FFF2-40B4-BE49-F238E27FC236}">
                <a16:creationId xmlns:a16="http://schemas.microsoft.com/office/drawing/2014/main" id="{278FBD2F-563C-8E11-F19A-F4D188C78123}"/>
              </a:ext>
            </a:extLst>
          </p:cNvPr>
          <p:cNvSpPr txBox="1">
            <a:spLocks/>
          </p:cNvSpPr>
          <p:nvPr/>
        </p:nvSpPr>
        <p:spPr>
          <a:xfrm>
            <a:off x="10090726" y="0"/>
            <a:ext cx="2179783" cy="1166956"/>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sz="6200" dirty="0">
                <a:latin typeface="Times New Roman" panose="02020603050405020304" pitchFamily="18" charset="0"/>
                <a:cs typeface="Times New Roman" panose="02020603050405020304" pitchFamily="18" charset="0"/>
              </a:rPr>
              <a:t>Aging &amp; Decoupling</a:t>
            </a:r>
          </a:p>
          <a:p>
            <a:r>
              <a:rPr lang="en-SG" dirty="0">
                <a:latin typeface="Times New Roman" panose="02020603050405020304" pitchFamily="18" charset="0"/>
                <a:cs typeface="Times New Roman" panose="02020603050405020304" pitchFamily="18" charset="0"/>
              </a:rPr>
              <a:t>Linking Decoupling and Proteome changes</a:t>
            </a:r>
          </a:p>
          <a:p>
            <a:r>
              <a:rPr lang="en-SG" dirty="0">
                <a:latin typeface="Times New Roman" panose="02020603050405020304" pitchFamily="18" charset="0"/>
                <a:cs typeface="Times New Roman" panose="02020603050405020304" pitchFamily="18" charset="0"/>
              </a:rPr>
              <a:t>Proteasome inhibition on brain proteome</a:t>
            </a:r>
          </a:p>
          <a:p>
            <a:r>
              <a:rPr lang="en-SG" dirty="0">
                <a:latin typeface="Times New Roman" panose="02020603050405020304" pitchFamily="18" charset="0"/>
                <a:cs typeface="Times New Roman" panose="02020603050405020304" pitchFamily="18" charset="0"/>
              </a:rPr>
              <a:t>Translation Pausing</a:t>
            </a:r>
          </a:p>
          <a:p>
            <a:r>
              <a:rPr lang="en-SG" dirty="0">
                <a:latin typeface="Times New Roman" panose="02020603050405020304" pitchFamily="18" charset="0"/>
                <a:cs typeface="Times New Roman" panose="02020603050405020304" pitchFamily="18" charset="0"/>
              </a:rPr>
              <a:t>How Pausing might occur</a:t>
            </a:r>
          </a:p>
          <a:p>
            <a:endParaRPr lang="en-SG" dirty="0"/>
          </a:p>
        </p:txBody>
      </p:sp>
      <p:sp>
        <p:nvSpPr>
          <p:cNvPr id="25" name="TextBox 24">
            <a:extLst>
              <a:ext uri="{FF2B5EF4-FFF2-40B4-BE49-F238E27FC236}">
                <a16:creationId xmlns:a16="http://schemas.microsoft.com/office/drawing/2014/main" id="{43B3618C-E4F6-99DF-3F23-113CE30FC8F2}"/>
              </a:ext>
            </a:extLst>
          </p:cNvPr>
          <p:cNvSpPr txBox="1"/>
          <p:nvPr/>
        </p:nvSpPr>
        <p:spPr>
          <a:xfrm>
            <a:off x="170873" y="2156691"/>
            <a:ext cx="688109" cy="246221"/>
          </a:xfrm>
          <a:prstGeom prst="rect">
            <a:avLst/>
          </a:prstGeom>
          <a:noFill/>
        </p:spPr>
        <p:txBody>
          <a:bodyPr wrap="square" rtlCol="0">
            <a:spAutoFit/>
          </a:bodyPr>
          <a:lstStyle/>
          <a:p>
            <a:r>
              <a:rPr lang="en-SG" sz="1000" dirty="0">
                <a:latin typeface="Times New Roman" panose="02020603050405020304" pitchFamily="18" charset="0"/>
                <a:cs typeface="Times New Roman" panose="02020603050405020304" pitchFamily="18" charset="0"/>
              </a:rPr>
              <a:t>(mouse)</a:t>
            </a:r>
          </a:p>
        </p:txBody>
      </p:sp>
      <p:pic>
        <p:nvPicPr>
          <p:cNvPr id="27" name="Picture 26">
            <a:extLst>
              <a:ext uri="{FF2B5EF4-FFF2-40B4-BE49-F238E27FC236}">
                <a16:creationId xmlns:a16="http://schemas.microsoft.com/office/drawing/2014/main" id="{7D8BBF51-83B9-2CC0-F0F8-0F9754E0AA7E}"/>
              </a:ext>
            </a:extLst>
          </p:cNvPr>
          <p:cNvPicPr>
            <a:picLocks noChangeAspect="1"/>
          </p:cNvPicPr>
          <p:nvPr/>
        </p:nvPicPr>
        <p:blipFill>
          <a:blip r:embed="rId4"/>
          <a:stretch>
            <a:fillRect/>
          </a:stretch>
        </p:blipFill>
        <p:spPr>
          <a:xfrm>
            <a:off x="8276358" y="4367212"/>
            <a:ext cx="2667867" cy="2257765"/>
          </a:xfrm>
          <a:prstGeom prst="rect">
            <a:avLst/>
          </a:prstGeom>
        </p:spPr>
      </p:pic>
      <p:pic>
        <p:nvPicPr>
          <p:cNvPr id="29" name="Picture 28">
            <a:extLst>
              <a:ext uri="{FF2B5EF4-FFF2-40B4-BE49-F238E27FC236}">
                <a16:creationId xmlns:a16="http://schemas.microsoft.com/office/drawing/2014/main" id="{445A34CA-013F-44C1-475D-BC14EA2F04CC}"/>
              </a:ext>
            </a:extLst>
          </p:cNvPr>
          <p:cNvPicPr>
            <a:picLocks noChangeAspect="1"/>
          </p:cNvPicPr>
          <p:nvPr/>
        </p:nvPicPr>
        <p:blipFill>
          <a:blip r:embed="rId5"/>
          <a:stretch>
            <a:fillRect/>
          </a:stretch>
        </p:blipFill>
        <p:spPr>
          <a:xfrm>
            <a:off x="8350687" y="1714106"/>
            <a:ext cx="2384664" cy="2653106"/>
          </a:xfrm>
          <a:prstGeom prst="rect">
            <a:avLst/>
          </a:prstGeom>
        </p:spPr>
      </p:pic>
      <p:pic>
        <p:nvPicPr>
          <p:cNvPr id="31" name="Picture 30">
            <a:extLst>
              <a:ext uri="{FF2B5EF4-FFF2-40B4-BE49-F238E27FC236}">
                <a16:creationId xmlns:a16="http://schemas.microsoft.com/office/drawing/2014/main" id="{56F6C771-6A82-8FEB-89B8-09C8D77EFF2D}"/>
              </a:ext>
            </a:extLst>
          </p:cNvPr>
          <p:cNvPicPr>
            <a:picLocks noChangeAspect="1"/>
          </p:cNvPicPr>
          <p:nvPr/>
        </p:nvPicPr>
        <p:blipFill>
          <a:blip r:embed="rId6"/>
          <a:stretch>
            <a:fillRect/>
          </a:stretch>
        </p:blipFill>
        <p:spPr>
          <a:xfrm>
            <a:off x="0" y="4185765"/>
            <a:ext cx="3592913" cy="2679311"/>
          </a:xfrm>
          <a:prstGeom prst="rect">
            <a:avLst/>
          </a:prstGeom>
        </p:spPr>
      </p:pic>
      <p:sp>
        <p:nvSpPr>
          <p:cNvPr id="23" name="TextBox 22">
            <a:extLst>
              <a:ext uri="{FF2B5EF4-FFF2-40B4-BE49-F238E27FC236}">
                <a16:creationId xmlns:a16="http://schemas.microsoft.com/office/drawing/2014/main" id="{ADD03696-D65E-4975-81F1-8F35C10201B4}"/>
              </a:ext>
            </a:extLst>
          </p:cNvPr>
          <p:cNvSpPr txBox="1"/>
          <p:nvPr/>
        </p:nvSpPr>
        <p:spPr>
          <a:xfrm>
            <a:off x="3740006" y="6495744"/>
            <a:ext cx="1347492" cy="369332"/>
          </a:xfrm>
          <a:prstGeom prst="rect">
            <a:avLst/>
          </a:prstGeom>
          <a:noFill/>
        </p:spPr>
        <p:txBody>
          <a:bodyPr wrap="square" rtlCol="0">
            <a:spAutoFit/>
          </a:bodyPr>
          <a:lstStyle/>
          <a:p>
            <a:r>
              <a:rPr lang="en-SG" dirty="0"/>
              <a:t>Fig 1</a:t>
            </a:r>
          </a:p>
        </p:txBody>
      </p:sp>
    </p:spTree>
    <p:extLst>
      <p:ext uri="{BB962C8B-B14F-4D97-AF65-F5344CB8AC3E}">
        <p14:creationId xmlns:p14="http://schemas.microsoft.com/office/powerpoint/2010/main" val="1881807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86BBD-0A70-E450-AFC0-5423052FF1CF}"/>
              </a:ext>
            </a:extLst>
          </p:cNvPr>
          <p:cNvSpPr>
            <a:spLocks noGrp="1"/>
          </p:cNvSpPr>
          <p:nvPr>
            <p:ph type="title"/>
          </p:nvPr>
        </p:nvSpPr>
        <p:spPr>
          <a:xfrm>
            <a:off x="0" y="278790"/>
            <a:ext cx="10515600" cy="1325563"/>
          </a:xfrm>
        </p:spPr>
        <p:txBody>
          <a:bodyPr/>
          <a:lstStyle/>
          <a:p>
            <a:r>
              <a:rPr lang="en-SG" dirty="0">
                <a:latin typeface="Times New Roman" panose="02020603050405020304" pitchFamily="18" charset="0"/>
                <a:cs typeface="Times New Roman" panose="02020603050405020304" pitchFamily="18" charset="0"/>
              </a:rPr>
              <a:t>Sex dependence? Nope</a:t>
            </a:r>
          </a:p>
        </p:txBody>
      </p:sp>
      <p:pic>
        <p:nvPicPr>
          <p:cNvPr id="7" name="Picture 6">
            <a:extLst>
              <a:ext uri="{FF2B5EF4-FFF2-40B4-BE49-F238E27FC236}">
                <a16:creationId xmlns:a16="http://schemas.microsoft.com/office/drawing/2014/main" id="{690153BD-D39E-B87F-2B0B-B26B91552511}"/>
              </a:ext>
            </a:extLst>
          </p:cNvPr>
          <p:cNvPicPr>
            <a:picLocks noChangeAspect="1"/>
          </p:cNvPicPr>
          <p:nvPr/>
        </p:nvPicPr>
        <p:blipFill>
          <a:blip r:embed="rId3"/>
          <a:stretch>
            <a:fillRect/>
          </a:stretch>
        </p:blipFill>
        <p:spPr>
          <a:xfrm>
            <a:off x="0" y="1267127"/>
            <a:ext cx="8271482" cy="5691937"/>
          </a:xfrm>
          <a:prstGeom prst="rect">
            <a:avLst/>
          </a:prstGeom>
        </p:spPr>
      </p:pic>
      <p:sp>
        <p:nvSpPr>
          <p:cNvPr id="8" name="Arrow: Down 7">
            <a:extLst>
              <a:ext uri="{FF2B5EF4-FFF2-40B4-BE49-F238E27FC236}">
                <a16:creationId xmlns:a16="http://schemas.microsoft.com/office/drawing/2014/main" id="{62AEFFE9-C265-E7F0-C6C8-2994D66C55BA}"/>
              </a:ext>
            </a:extLst>
          </p:cNvPr>
          <p:cNvSpPr/>
          <p:nvPr/>
        </p:nvSpPr>
        <p:spPr>
          <a:xfrm>
            <a:off x="5068192" y="3523254"/>
            <a:ext cx="132025" cy="19070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9" name="Arrow: Down 8">
            <a:extLst>
              <a:ext uri="{FF2B5EF4-FFF2-40B4-BE49-F238E27FC236}">
                <a16:creationId xmlns:a16="http://schemas.microsoft.com/office/drawing/2014/main" id="{2126A7CF-C93C-C622-36ED-7323C494B24A}"/>
              </a:ext>
            </a:extLst>
          </p:cNvPr>
          <p:cNvSpPr/>
          <p:nvPr/>
        </p:nvSpPr>
        <p:spPr>
          <a:xfrm>
            <a:off x="2768981" y="5235256"/>
            <a:ext cx="132025" cy="19070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0" name="Arrow: Down 9">
            <a:extLst>
              <a:ext uri="{FF2B5EF4-FFF2-40B4-BE49-F238E27FC236}">
                <a16:creationId xmlns:a16="http://schemas.microsoft.com/office/drawing/2014/main" id="{3CA26A2C-C94D-0B04-D78E-E4EED995B691}"/>
              </a:ext>
            </a:extLst>
          </p:cNvPr>
          <p:cNvSpPr/>
          <p:nvPr/>
        </p:nvSpPr>
        <p:spPr>
          <a:xfrm>
            <a:off x="6891846" y="3559542"/>
            <a:ext cx="45719" cy="8312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3" name="TextBox 12">
            <a:extLst>
              <a:ext uri="{FF2B5EF4-FFF2-40B4-BE49-F238E27FC236}">
                <a16:creationId xmlns:a16="http://schemas.microsoft.com/office/drawing/2014/main" id="{4C9ED047-59D6-F0EE-14F3-CEB5C64585E0}"/>
              </a:ext>
            </a:extLst>
          </p:cNvPr>
          <p:cNvSpPr txBox="1"/>
          <p:nvPr/>
        </p:nvSpPr>
        <p:spPr>
          <a:xfrm>
            <a:off x="-46181" y="6598968"/>
            <a:ext cx="1347492" cy="369332"/>
          </a:xfrm>
          <a:prstGeom prst="rect">
            <a:avLst/>
          </a:prstGeom>
          <a:noFill/>
        </p:spPr>
        <p:txBody>
          <a:bodyPr wrap="square" rtlCol="0">
            <a:spAutoFit/>
          </a:bodyPr>
          <a:lstStyle/>
          <a:p>
            <a:r>
              <a:rPr lang="en-SG" dirty="0"/>
              <a:t>Fig S2</a:t>
            </a:r>
          </a:p>
        </p:txBody>
      </p:sp>
      <p:sp>
        <p:nvSpPr>
          <p:cNvPr id="14" name="TextBox 13">
            <a:extLst>
              <a:ext uri="{FF2B5EF4-FFF2-40B4-BE49-F238E27FC236}">
                <a16:creationId xmlns:a16="http://schemas.microsoft.com/office/drawing/2014/main" id="{210846DB-16F5-8D74-BFB8-58000BC4287F}"/>
              </a:ext>
            </a:extLst>
          </p:cNvPr>
          <p:cNvSpPr txBox="1"/>
          <p:nvPr/>
        </p:nvSpPr>
        <p:spPr>
          <a:xfrm>
            <a:off x="8579497" y="1320282"/>
            <a:ext cx="3372357" cy="2246769"/>
          </a:xfrm>
          <a:prstGeom prst="rect">
            <a:avLst/>
          </a:prstGeom>
          <a:noFill/>
        </p:spPr>
        <p:txBody>
          <a:bodyPr wrap="square" rtlCol="0">
            <a:spAutoFit/>
          </a:bodyPr>
          <a:lstStyle/>
          <a:p>
            <a:pPr marL="285750" indent="-285750">
              <a:buFont typeface="Arial" panose="020B0604020202020204" pitchFamily="34" charset="0"/>
              <a:buChar char="•"/>
            </a:pPr>
            <a:r>
              <a:rPr lang="en-SG" sz="2800" dirty="0">
                <a:latin typeface="Times New Roman" panose="02020603050405020304" pitchFamily="18" charset="0"/>
                <a:cs typeface="Times New Roman" panose="02020603050405020304" pitchFamily="18" charset="0"/>
              </a:rPr>
              <a:t>Aging results in sex independent transcript and protein changes in the brain</a:t>
            </a:r>
          </a:p>
        </p:txBody>
      </p:sp>
      <p:sp>
        <p:nvSpPr>
          <p:cNvPr id="15" name="Content Placeholder 2">
            <a:extLst>
              <a:ext uri="{FF2B5EF4-FFF2-40B4-BE49-F238E27FC236}">
                <a16:creationId xmlns:a16="http://schemas.microsoft.com/office/drawing/2014/main" id="{173BE821-2BA5-0563-70DB-B916FC90085D}"/>
              </a:ext>
            </a:extLst>
          </p:cNvPr>
          <p:cNvSpPr txBox="1">
            <a:spLocks/>
          </p:cNvSpPr>
          <p:nvPr/>
        </p:nvSpPr>
        <p:spPr>
          <a:xfrm>
            <a:off x="10090726" y="0"/>
            <a:ext cx="2179783" cy="1166956"/>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sz="6200" dirty="0">
                <a:latin typeface="Times New Roman" panose="02020603050405020304" pitchFamily="18" charset="0"/>
                <a:cs typeface="Times New Roman" panose="02020603050405020304" pitchFamily="18" charset="0"/>
              </a:rPr>
              <a:t>Aging &amp; Decoupling</a:t>
            </a:r>
          </a:p>
          <a:p>
            <a:r>
              <a:rPr lang="en-SG" dirty="0">
                <a:latin typeface="Times New Roman" panose="02020603050405020304" pitchFamily="18" charset="0"/>
                <a:cs typeface="Times New Roman" panose="02020603050405020304" pitchFamily="18" charset="0"/>
              </a:rPr>
              <a:t>Linking Decoupling and Proteome changes</a:t>
            </a:r>
          </a:p>
          <a:p>
            <a:r>
              <a:rPr lang="en-SG" dirty="0">
                <a:latin typeface="Times New Roman" panose="02020603050405020304" pitchFamily="18" charset="0"/>
                <a:cs typeface="Times New Roman" panose="02020603050405020304" pitchFamily="18" charset="0"/>
              </a:rPr>
              <a:t>Proteasome inhibition on brain proteome</a:t>
            </a:r>
          </a:p>
          <a:p>
            <a:r>
              <a:rPr lang="en-SG" dirty="0">
                <a:latin typeface="Times New Roman" panose="02020603050405020304" pitchFamily="18" charset="0"/>
                <a:cs typeface="Times New Roman" panose="02020603050405020304" pitchFamily="18" charset="0"/>
              </a:rPr>
              <a:t>Translation Pausing</a:t>
            </a:r>
          </a:p>
          <a:p>
            <a:r>
              <a:rPr lang="en-SG" dirty="0">
                <a:latin typeface="Times New Roman" panose="02020603050405020304" pitchFamily="18" charset="0"/>
                <a:cs typeface="Times New Roman" panose="02020603050405020304" pitchFamily="18" charset="0"/>
              </a:rPr>
              <a:t>How Pausing might occur</a:t>
            </a:r>
          </a:p>
          <a:p>
            <a:endParaRPr lang="en-SG" dirty="0"/>
          </a:p>
        </p:txBody>
      </p:sp>
    </p:spTree>
    <p:extLst>
      <p:ext uri="{BB962C8B-B14F-4D97-AF65-F5344CB8AC3E}">
        <p14:creationId xmlns:p14="http://schemas.microsoft.com/office/powerpoint/2010/main" val="273212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A7007-8101-26CD-8737-E5DF914E3013}"/>
            </a:ext>
          </a:extLst>
        </p:cNvPr>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877F7F19-A857-2D8C-2D77-E0F6286AF760}"/>
              </a:ext>
            </a:extLst>
          </p:cNvPr>
          <p:cNvSpPr txBox="1">
            <a:spLocks/>
          </p:cNvSpPr>
          <p:nvPr/>
        </p:nvSpPr>
        <p:spPr>
          <a:xfrm>
            <a:off x="9738360" y="-320040"/>
            <a:ext cx="2527577" cy="1166956"/>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sz="6200" dirty="0">
                <a:latin typeface="Times New Roman" panose="02020603050405020304" pitchFamily="18" charset="0"/>
                <a:cs typeface="Times New Roman" panose="02020603050405020304" pitchFamily="18" charset="0"/>
              </a:rPr>
              <a:t>Aging &amp; Decoupling</a:t>
            </a:r>
          </a:p>
          <a:p>
            <a:r>
              <a:rPr lang="en-SG" sz="6400" dirty="0">
                <a:latin typeface="Times New Roman" panose="02020603050405020304" pitchFamily="18" charset="0"/>
                <a:cs typeface="Times New Roman" panose="02020603050405020304" pitchFamily="18" charset="0"/>
              </a:rPr>
              <a:t>Linking Decoupling and Proteome changes</a:t>
            </a:r>
          </a:p>
          <a:p>
            <a:r>
              <a:rPr lang="en-SG" dirty="0">
                <a:latin typeface="Times New Roman" panose="02020603050405020304" pitchFamily="18" charset="0"/>
                <a:cs typeface="Times New Roman" panose="02020603050405020304" pitchFamily="18" charset="0"/>
              </a:rPr>
              <a:t>Proteasome inhibition on brain proteome</a:t>
            </a:r>
          </a:p>
          <a:p>
            <a:r>
              <a:rPr lang="en-SG" dirty="0">
                <a:latin typeface="Times New Roman" panose="02020603050405020304" pitchFamily="18" charset="0"/>
                <a:cs typeface="Times New Roman" panose="02020603050405020304" pitchFamily="18" charset="0"/>
              </a:rPr>
              <a:t>Translation Pausing</a:t>
            </a:r>
          </a:p>
          <a:p>
            <a:r>
              <a:rPr lang="en-SG" dirty="0">
                <a:latin typeface="Times New Roman" panose="02020603050405020304" pitchFamily="18" charset="0"/>
                <a:cs typeface="Times New Roman" panose="02020603050405020304" pitchFamily="18" charset="0"/>
              </a:rPr>
              <a:t>How Pausing might occur</a:t>
            </a:r>
          </a:p>
          <a:p>
            <a:endParaRPr lang="en-SG" dirty="0"/>
          </a:p>
        </p:txBody>
      </p:sp>
      <p:pic>
        <p:nvPicPr>
          <p:cNvPr id="5" name="Picture 4">
            <a:extLst>
              <a:ext uri="{FF2B5EF4-FFF2-40B4-BE49-F238E27FC236}">
                <a16:creationId xmlns:a16="http://schemas.microsoft.com/office/drawing/2014/main" id="{18405FEA-EF45-9D53-502C-FDAE772DB227}"/>
              </a:ext>
            </a:extLst>
          </p:cNvPr>
          <p:cNvPicPr>
            <a:picLocks noChangeAspect="1"/>
          </p:cNvPicPr>
          <p:nvPr/>
        </p:nvPicPr>
        <p:blipFill>
          <a:blip r:embed="rId3"/>
          <a:srcRect r="65108" b="48022"/>
          <a:stretch>
            <a:fillRect/>
          </a:stretch>
        </p:blipFill>
        <p:spPr>
          <a:xfrm>
            <a:off x="1257761" y="238324"/>
            <a:ext cx="6574075" cy="5889059"/>
          </a:xfrm>
          <a:prstGeom prst="rect">
            <a:avLst/>
          </a:prstGeom>
        </p:spPr>
      </p:pic>
      <p:sp>
        <p:nvSpPr>
          <p:cNvPr id="6" name="TextBox 5">
            <a:extLst>
              <a:ext uri="{FF2B5EF4-FFF2-40B4-BE49-F238E27FC236}">
                <a16:creationId xmlns:a16="http://schemas.microsoft.com/office/drawing/2014/main" id="{7A1F8918-6F4E-FC9F-8E6E-6D972FFF1B25}"/>
              </a:ext>
            </a:extLst>
          </p:cNvPr>
          <p:cNvSpPr txBox="1"/>
          <p:nvPr/>
        </p:nvSpPr>
        <p:spPr>
          <a:xfrm>
            <a:off x="7044469" y="2340481"/>
            <a:ext cx="1188720" cy="246221"/>
          </a:xfrm>
          <a:prstGeom prst="rect">
            <a:avLst/>
          </a:prstGeom>
          <a:noFill/>
        </p:spPr>
        <p:txBody>
          <a:bodyPr wrap="square" rtlCol="0">
            <a:spAutoFit/>
          </a:bodyPr>
          <a:lstStyle/>
          <a:p>
            <a:r>
              <a:rPr lang="en-SG" sz="1000" dirty="0"/>
              <a:t>(Protein Solubility)</a:t>
            </a:r>
          </a:p>
        </p:txBody>
      </p:sp>
      <p:sp>
        <p:nvSpPr>
          <p:cNvPr id="2" name="TextBox 1">
            <a:extLst>
              <a:ext uri="{FF2B5EF4-FFF2-40B4-BE49-F238E27FC236}">
                <a16:creationId xmlns:a16="http://schemas.microsoft.com/office/drawing/2014/main" id="{F8B88CCC-A5A6-8A1C-2671-1C56B35478D6}"/>
              </a:ext>
            </a:extLst>
          </p:cNvPr>
          <p:cNvSpPr txBox="1"/>
          <p:nvPr/>
        </p:nvSpPr>
        <p:spPr>
          <a:xfrm>
            <a:off x="8482013" y="1285875"/>
            <a:ext cx="3309937" cy="369332"/>
          </a:xfrm>
          <a:prstGeom prst="rect">
            <a:avLst/>
          </a:prstGeom>
          <a:noFill/>
        </p:spPr>
        <p:txBody>
          <a:bodyPr wrap="square" rtlCol="0">
            <a:spAutoFit/>
          </a:bodyPr>
          <a:lstStyle/>
          <a:p>
            <a:r>
              <a:rPr lang="en-SG" dirty="0"/>
              <a:t>Subcellular Fractionation + MS</a:t>
            </a:r>
          </a:p>
        </p:txBody>
      </p:sp>
      <p:sp>
        <p:nvSpPr>
          <p:cNvPr id="3" name="TextBox 2">
            <a:extLst>
              <a:ext uri="{FF2B5EF4-FFF2-40B4-BE49-F238E27FC236}">
                <a16:creationId xmlns:a16="http://schemas.microsoft.com/office/drawing/2014/main" id="{CCBA3FFD-5D17-49AC-249F-9AE74919725B}"/>
              </a:ext>
            </a:extLst>
          </p:cNvPr>
          <p:cNvSpPr txBox="1"/>
          <p:nvPr/>
        </p:nvSpPr>
        <p:spPr>
          <a:xfrm>
            <a:off x="8482013" y="2278925"/>
            <a:ext cx="3533775" cy="369332"/>
          </a:xfrm>
          <a:prstGeom prst="rect">
            <a:avLst/>
          </a:prstGeom>
          <a:noFill/>
        </p:spPr>
        <p:txBody>
          <a:bodyPr wrap="square" rtlCol="0">
            <a:spAutoFit/>
          </a:bodyPr>
          <a:lstStyle/>
          <a:p>
            <a:r>
              <a:rPr lang="en-SG" dirty="0"/>
              <a:t>Differential Detergent Extraction</a:t>
            </a:r>
          </a:p>
        </p:txBody>
      </p:sp>
      <p:sp>
        <p:nvSpPr>
          <p:cNvPr id="4" name="TextBox 3">
            <a:extLst>
              <a:ext uri="{FF2B5EF4-FFF2-40B4-BE49-F238E27FC236}">
                <a16:creationId xmlns:a16="http://schemas.microsoft.com/office/drawing/2014/main" id="{CD8C0F31-3451-B945-498D-6E8799815BCC}"/>
              </a:ext>
            </a:extLst>
          </p:cNvPr>
          <p:cNvSpPr txBox="1"/>
          <p:nvPr/>
        </p:nvSpPr>
        <p:spPr>
          <a:xfrm>
            <a:off x="8482012" y="3244334"/>
            <a:ext cx="3309937" cy="369332"/>
          </a:xfrm>
          <a:prstGeom prst="rect">
            <a:avLst/>
          </a:prstGeom>
          <a:noFill/>
        </p:spPr>
        <p:txBody>
          <a:bodyPr wrap="square" rtlCol="0">
            <a:spAutoFit/>
          </a:bodyPr>
          <a:lstStyle/>
          <a:p>
            <a:r>
              <a:rPr lang="en-SG" dirty="0"/>
              <a:t>Enrichment + MS</a:t>
            </a:r>
          </a:p>
        </p:txBody>
      </p:sp>
    </p:spTree>
    <p:extLst>
      <p:ext uri="{BB962C8B-B14F-4D97-AF65-F5344CB8AC3E}">
        <p14:creationId xmlns:p14="http://schemas.microsoft.com/office/powerpoint/2010/main" val="8435874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9726</TotalTime>
  <Words>1785</Words>
  <Application>Microsoft Office PowerPoint</Application>
  <PresentationFormat>Widescreen</PresentationFormat>
  <Paragraphs>164</Paragraphs>
  <Slides>19</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Aptos</vt:lpstr>
      <vt:lpstr>Aptos Display</vt:lpstr>
      <vt:lpstr>Arial</vt:lpstr>
      <vt:lpstr>Calibri</vt:lpstr>
      <vt:lpstr>Times New Roman</vt:lpstr>
      <vt:lpstr>Wingdings</vt:lpstr>
      <vt:lpstr>Office Theme</vt:lpstr>
      <vt:lpstr>Journal Club Presentation</vt:lpstr>
      <vt:lpstr>PowerPoint Presentation</vt:lpstr>
      <vt:lpstr>Overview</vt:lpstr>
      <vt:lpstr>PowerPoint Presentation</vt:lpstr>
      <vt:lpstr>PowerPoint Presentation</vt:lpstr>
      <vt:lpstr>Protein-Transcript Decoupling</vt:lpstr>
      <vt:lpstr>Regression Analysis with Decoupling</vt:lpstr>
      <vt:lpstr>Sex dependence? Nope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Protein Biosynthesis Model</vt:lpstr>
      <vt:lpstr>Conclusions</vt:lpstr>
      <vt:lpstr>Discussion points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Donutmcgee .S</dc:creator>
  <cp:lastModifiedBy>Donutmcgee .S</cp:lastModifiedBy>
  <cp:revision>43</cp:revision>
  <dcterms:created xsi:type="dcterms:W3CDTF">2025-08-01T13:47:51Z</dcterms:created>
  <dcterms:modified xsi:type="dcterms:W3CDTF">2025-08-08T08:14:44Z</dcterms:modified>
</cp:coreProperties>
</file>

<file path=docProps/thumbnail.jpeg>
</file>